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Action1.xml" ContentType="application/vnd.ms-office.inkAction+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8" r:id="rId3"/>
    <p:sldId id="259" r:id="rId4"/>
    <p:sldId id="260" r:id="rId5"/>
    <p:sldId id="261" r:id="rId6"/>
    <p:sldId id="262" r:id="rId7"/>
    <p:sldId id="263" r:id="rId8"/>
    <p:sldId id="264" r:id="rId9"/>
    <p:sldId id="265" r:id="rId10"/>
    <p:sldId id="267" r:id="rId11"/>
    <p:sldId id="268" r:id="rId12"/>
    <p:sldId id="269" r:id="rId13"/>
    <p:sldId id="270" r:id="rId14"/>
    <p:sldId id="271" r:id="rId15"/>
    <p:sldId id="272" r:id="rId16"/>
    <p:sldId id="274" r:id="rId17"/>
    <p:sldId id="273"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97" d="100"/>
          <a:sy n="97" d="100"/>
        </p:scale>
        <p:origin x="51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560" units="cm"/>
          <inkml:channel name="Y" type="integer" max="1440" units="cm"/>
          <inkml:channel name="T" type="integer" max="2.14748E9" units="dev"/>
        </inkml:traceFormat>
        <inkml:channelProperties>
          <inkml:channelProperty channel="X" name="resolution" value="42.88107" units="1/cm"/>
          <inkml:channelProperty channel="Y" name="resolution" value="42.85714" units="1/cm"/>
          <inkml:channelProperty channel="T" name="resolution" value="1" units="1/dev"/>
        </inkml:channelProperties>
      </inkml:inkSource>
      <inkml:timestamp xml:id="ts0" timeString="2018-02-13T18:22:38.844"/>
    </inkml:context>
    <inkml:brush xml:id="br0">
      <inkml:brushProperty name="width" value="0.05292" units="cm"/>
      <inkml:brushProperty name="height" value="0.05292" units="cm"/>
      <inkml:brushProperty name="color" value="#FF0000"/>
    </inkml:brush>
  </inkml:definitions>
  <iact:action type="add" startTime="45035">
    <iact:property name="dataType"/>
    <iact:actionData xml:id="d0">
      <inkml:trace xmlns:inkml="http://www.w3.org/2003/InkML" xml:id="stk0" contextRef="#ctx0" brushRef="#br0">18108 8660 0,'0'34'503,"0"0"-487,0 0-8,0 1-1,0 16 2,0-34 0,0 0-3,0 18 10,0-18 0</inkml:trace>
    </iact:actionData>
  </iact:action>
  <iact:action type="add" startTime="53580">
    <iact:property name="dataType"/>
    <iact:actionData xml:id="d1">
      <inkml:trace xmlns:inkml="http://www.w3.org/2003/InkML" xml:id="stk1" contextRef="#ctx0" brushRef="#br0">18022 8660 0,'0'17'287,"0"0"-280,0 17 3,0-17-4,17 0 10,0 1-6,-17-1-4,17 17 2,0-34-1,1 0 2,-1 17-1,0 0 7,-17 0 44,0 1-37,0-1-6,17 0 0,-17 0 8,0 0-16,0 17-1,0 1 3,17-35 6,-17 17-9,17 0 2,0 0 22,-17 0-6,0 1-18,0-1 9,0 17 42,0-17-28,0 0 2,0 0 9,0 1-33,0 16 15,0-17-8,0 0-6,0 0-1,0 0 8,0 1 0,0 16 0,0-17-8,0 0 0,0 0 8,0 18-8,-17-1 1,17-17 6,0 17 1,0-17-7,0 1-2,0-1 9,0 17 49,0-17-18,-17 17-31,17-16 9,0-1-9,0 0-8,0 0-1,0 0 1,0 0 9,0 1 79,0-1-73,0 0-15,0 0 8,-17 17 1,17-17-9,0 1 8,-17-1 0,17 0 80,0 17-73,0-17-6,-17 0-2,17 1 10,0-1-9,0 0-1,0 17 26,0-17-34,-17-17 10,17 35 39,0-18-49,0 0 9,0 0 9,0 17-8,0-17-1,0 1 6,0 33 11,0-34 15,0 0-32,0 1 56,0 16-32,-18-17-33,18 0 9,0 0 144,0 0-136</inkml:trace>
    </iact:actionData>
  </iact:action>
  <iact:action type="add" startTime="66010">
    <iact:property name="dataType"/>
    <iact:actionData xml:id="d2">
      <inkml:trace xmlns:inkml="http://www.w3.org/2003/InkML" xml:id="stk2" contextRef="#ctx0" brushRef="#br0">17747 8728 0,'0'-17'388,"0"34"-247,0 0-100,0 0 30,0 1-12,0-1-45,0 0 801</inkml:trace>
    </iact:actionData>
  </iact:action>
  <iact:action type="add" startTime="68477">
    <iact:property name="dataType"/>
    <iact:actionData xml:id="d3">
      <inkml:trace xmlns:inkml="http://www.w3.org/2003/InkML" xml:id="stk3" contextRef="#ctx0" brushRef="#br0">17164 9843 0,'-17'0'166,"0"0"-141,0-17-10,0 17 1,0 0 1,-18 0-10,18 0 2,0 0-1,17-18 0,-17 18-1,0-17 9,0 17-8,-1-34 16,1 34 8,-34-17-16,34 17 26,17-17-34,-17 17 0,17-18-1,-18 18 9,18-17-9,-17 0 1,0 17 0,0-17 8,0 0-8,0 0 0,-18-18 0,18 35 8,0-34 8,0 34-8,-17 0-8,17 0 0,17-17 9,-18 0-9,1 0 23,0 0-7,0-1 1,0 18-17,0-17-1,-1 17 1,18-17 24,-34 0-23,17 0 6,0 0 10,-17 17 6,16 0 26,1 0-2,-17-17-39,17 17-8,0 0 0,17-18 8</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441732-7D4B-435C-8A3F-3AFDB3F99D9B}" type="datetimeFigureOut">
              <a:rPr lang="en-US" smtClean="0"/>
              <a:t>2/13/2018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18783-5786-4E5D-A906-66457C73390B}" type="slidenum">
              <a:rPr lang="en-US" smtClean="0"/>
              <a:t>‹#›</a:t>
            </a:fld>
            <a:endParaRPr lang="en-US"/>
          </a:p>
        </p:txBody>
      </p:sp>
    </p:spTree>
    <p:extLst>
      <p:ext uri="{BB962C8B-B14F-4D97-AF65-F5344CB8AC3E}">
        <p14:creationId xmlns:p14="http://schemas.microsoft.com/office/powerpoint/2010/main" val="2270907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20CCA19E-D112-460A-BDC7-65C66E75A7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D132C1D7-CEA9-4C3F-B229-AAA043281209}" type="slidenum">
              <a:rPr lang="en-US" altLang="en-US" sz="1200"/>
              <a:pPr/>
              <a:t>2</a:t>
            </a:fld>
            <a:endParaRPr lang="en-US" altLang="en-US" sz="1200"/>
          </a:p>
        </p:txBody>
      </p:sp>
      <p:sp>
        <p:nvSpPr>
          <p:cNvPr id="36867" name="Rectangle 2">
            <a:extLst>
              <a:ext uri="{FF2B5EF4-FFF2-40B4-BE49-F238E27FC236}">
                <a16:creationId xmlns:a16="http://schemas.microsoft.com/office/drawing/2014/main" id="{2A6CB20A-D00C-49DD-B64C-E4989E11CA48}"/>
              </a:ext>
            </a:extLst>
          </p:cNvPr>
          <p:cNvSpPr>
            <a:spLocks noChangeArrowheads="1" noTextEdit="1"/>
          </p:cNvSpPr>
          <p:nvPr>
            <p:ph type="sldImg"/>
          </p:nvPr>
        </p:nvSpPr>
        <p:spPr>
          <a:ln/>
        </p:spPr>
      </p:sp>
      <p:sp>
        <p:nvSpPr>
          <p:cNvPr id="36868" name="Rectangle 3">
            <a:extLst>
              <a:ext uri="{FF2B5EF4-FFF2-40B4-BE49-F238E27FC236}">
                <a16:creationId xmlns:a16="http://schemas.microsoft.com/office/drawing/2014/main" id="{0A2FDFFE-6E3D-4AC1-891B-1A4486F50D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ヒラギノ角ゴ Pro W3" charset="-128"/>
              </a:rPr>
              <a:t>Early atmosphere was hydrogen and helium. 4 b.y.a. Volcanic eruptions carbon dioxide and water vapor released. As ancient earth cooled caused water vapor to condense.  By 3.5 bya early forms of life replacing carbon dioxide with oxygen. </a:t>
            </a:r>
          </a:p>
        </p:txBody>
      </p:sp>
    </p:spTree>
    <p:extLst>
      <p:ext uri="{BB962C8B-B14F-4D97-AF65-F5344CB8AC3E}">
        <p14:creationId xmlns:p14="http://schemas.microsoft.com/office/powerpoint/2010/main" val="2662512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E3B08EE2-0121-4964-93AE-A077FF9F4B17}"/>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C3656D94-5423-4898-BF3D-EB5BFEC0DAD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ヒラギノ角ゴ Pro W3" charset="-128"/>
            </a:endParaRPr>
          </a:p>
        </p:txBody>
      </p:sp>
      <p:sp>
        <p:nvSpPr>
          <p:cNvPr id="50180" name="Slide Number Placeholder 3">
            <a:extLst>
              <a:ext uri="{FF2B5EF4-FFF2-40B4-BE49-F238E27FC236}">
                <a16:creationId xmlns:a16="http://schemas.microsoft.com/office/drawing/2014/main" id="{5EC83683-6288-4763-8D38-20BFB79ED96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56C44274-8533-445A-87B8-6629A201C77A}" type="slidenum">
              <a:rPr lang="en-US" altLang="en-US" sz="1200"/>
              <a:pPr/>
              <a:t>16</a:t>
            </a:fld>
            <a:endParaRPr lang="en-US" altLang="en-US" sz="1200"/>
          </a:p>
        </p:txBody>
      </p:sp>
    </p:spTree>
    <p:extLst>
      <p:ext uri="{BB962C8B-B14F-4D97-AF65-F5344CB8AC3E}">
        <p14:creationId xmlns:p14="http://schemas.microsoft.com/office/powerpoint/2010/main" val="310583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DB4E4C5-D4A3-449F-B8A8-F123122F16A3}"/>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97F33108-8CEF-4D7B-B512-63E417D76E0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Coriolis effect- Is one additional control on weather and climate. Controls on some of the controls. </a:t>
            </a:r>
          </a:p>
          <a:p>
            <a:r>
              <a:rPr lang="en-US" altLang="en-US">
                <a:latin typeface="Arial" panose="020B0604020202020204" pitchFamily="34" charset="0"/>
                <a:ea typeface="ヒラギノ角ゴ Pro W3" charset="-128"/>
              </a:rPr>
              <a:t>Deflection of anything moving over the surface of the earth due to the rotation of the earth. </a:t>
            </a:r>
          </a:p>
        </p:txBody>
      </p:sp>
      <p:sp>
        <p:nvSpPr>
          <p:cNvPr id="49156" name="Slide Number Placeholder 3">
            <a:extLst>
              <a:ext uri="{FF2B5EF4-FFF2-40B4-BE49-F238E27FC236}">
                <a16:creationId xmlns:a16="http://schemas.microsoft.com/office/drawing/2014/main" id="{D9CA996F-991D-490D-91EA-8BFB2BA322F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C42BC389-12A2-4312-8E1C-9EE8ADB3301D}" type="slidenum">
              <a:rPr lang="en-US" altLang="en-US" sz="1200"/>
              <a:pPr/>
              <a:t>17</a:t>
            </a:fld>
            <a:endParaRPr lang="en-US" altLang="en-US" sz="1200"/>
          </a:p>
        </p:txBody>
      </p:sp>
    </p:spTree>
    <p:extLst>
      <p:ext uri="{BB962C8B-B14F-4D97-AF65-F5344CB8AC3E}">
        <p14:creationId xmlns:p14="http://schemas.microsoft.com/office/powerpoint/2010/main" val="104235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0771EA98-D238-4DBA-8152-E17B425B45D7}"/>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E29CD818-6927-4194-AB1F-2FD3D65E08A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Permanent means they are unvarying over time. </a:t>
            </a:r>
          </a:p>
          <a:p>
            <a:r>
              <a:rPr lang="en-US" altLang="en-US">
                <a:latin typeface="Arial" panose="020B0604020202020204" pitchFamily="34" charset="0"/>
                <a:ea typeface="ヒラギノ角ゴ Pro W3" charset="-128"/>
              </a:rPr>
              <a:t>Variable that they change over time and from location to location. </a:t>
            </a:r>
          </a:p>
        </p:txBody>
      </p:sp>
      <p:sp>
        <p:nvSpPr>
          <p:cNvPr id="37892" name="Slide Number Placeholder 3">
            <a:extLst>
              <a:ext uri="{FF2B5EF4-FFF2-40B4-BE49-F238E27FC236}">
                <a16:creationId xmlns:a16="http://schemas.microsoft.com/office/drawing/2014/main" id="{655D5CAA-D2AB-4EFA-B1F7-45771A40D0A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B384733A-6613-4FC1-9A8A-3AF59613D05A}" type="slidenum">
              <a:rPr lang="en-US" altLang="en-US" sz="1200"/>
              <a:pPr/>
              <a:t>3</a:t>
            </a:fld>
            <a:endParaRPr lang="en-US" altLang="en-US" sz="1200"/>
          </a:p>
        </p:txBody>
      </p:sp>
    </p:spTree>
    <p:extLst>
      <p:ext uri="{BB962C8B-B14F-4D97-AF65-F5344CB8AC3E}">
        <p14:creationId xmlns:p14="http://schemas.microsoft.com/office/powerpoint/2010/main" val="4022907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528E7A0B-50B2-4223-9A00-B2EAE3DD32A0}"/>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0588D1AB-60D5-4D43-B2F6-ABCB90E597D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Hygroscopic- Means they absorb water. </a:t>
            </a:r>
          </a:p>
        </p:txBody>
      </p:sp>
      <p:sp>
        <p:nvSpPr>
          <p:cNvPr id="38916" name="Slide Number Placeholder 3">
            <a:extLst>
              <a:ext uri="{FF2B5EF4-FFF2-40B4-BE49-F238E27FC236}">
                <a16:creationId xmlns:a16="http://schemas.microsoft.com/office/drawing/2014/main" id="{A391C981-4D18-479B-B10F-525B1CB0849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1FBF3124-C98B-49B3-A070-1BE527CDE197}" type="slidenum">
              <a:rPr lang="en-US" altLang="en-US" sz="1200"/>
              <a:pPr/>
              <a:t>4</a:t>
            </a:fld>
            <a:endParaRPr lang="en-US" altLang="en-US" sz="1200"/>
          </a:p>
        </p:txBody>
      </p:sp>
    </p:spTree>
    <p:extLst>
      <p:ext uri="{BB962C8B-B14F-4D97-AF65-F5344CB8AC3E}">
        <p14:creationId xmlns:p14="http://schemas.microsoft.com/office/powerpoint/2010/main" val="66692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F028BE65-E07D-40B9-8C89-6B35BC53E3EE}"/>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B318A3DE-3DAE-4E44-8C03-E3867945294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Layers- Because of temperature and temperature change in each layer. </a:t>
            </a:r>
          </a:p>
          <a:p>
            <a:r>
              <a:rPr lang="en-US" altLang="en-US">
                <a:latin typeface="Arial" panose="020B0604020202020204" pitchFamily="34" charset="0"/>
                <a:ea typeface="ヒラギノ角ゴ Pro W3" charset="-128"/>
              </a:rPr>
              <a:t>Troposphere---Decreases in temp as go higher. </a:t>
            </a:r>
          </a:p>
          <a:p>
            <a:r>
              <a:rPr lang="en-US" altLang="en-US">
                <a:latin typeface="Arial" panose="020B0604020202020204" pitchFamily="34" charset="0"/>
                <a:ea typeface="ヒラギノ角ゴ Pro W3" charset="-128"/>
              </a:rPr>
              <a:t>Stratosphere- Increase because of ozone layer---absorbs UV light and heats up. </a:t>
            </a:r>
          </a:p>
          <a:p>
            <a:r>
              <a:rPr lang="en-US" altLang="en-US">
                <a:latin typeface="Arial" panose="020B0604020202020204" pitchFamily="34" charset="0"/>
                <a:ea typeface="ヒラギノ角ゴ Pro W3" charset="-128"/>
              </a:rPr>
              <a:t>Stratosphere- increase. </a:t>
            </a:r>
          </a:p>
        </p:txBody>
      </p:sp>
      <p:sp>
        <p:nvSpPr>
          <p:cNvPr id="39940" name="Slide Number Placeholder 3">
            <a:extLst>
              <a:ext uri="{FF2B5EF4-FFF2-40B4-BE49-F238E27FC236}">
                <a16:creationId xmlns:a16="http://schemas.microsoft.com/office/drawing/2014/main" id="{57C0A547-8E75-474C-B37F-F31574AB8B0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F76D9365-CFAC-4A9F-8BFA-CDE857C7E636}" type="slidenum">
              <a:rPr lang="en-US" altLang="en-US" sz="1200"/>
              <a:pPr/>
              <a:t>5</a:t>
            </a:fld>
            <a:endParaRPr lang="en-US" altLang="en-US" sz="1200"/>
          </a:p>
        </p:txBody>
      </p:sp>
    </p:spTree>
    <p:extLst>
      <p:ext uri="{BB962C8B-B14F-4D97-AF65-F5344CB8AC3E}">
        <p14:creationId xmlns:p14="http://schemas.microsoft.com/office/powerpoint/2010/main" val="3242831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15C7CDD5-DDE9-4F3F-B921-B2FF70054B8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ヒラギノ角ゴ Pro W3" charset="-128"/>
              </a:defRPr>
            </a:lvl1pPr>
            <a:lvl2pPr marL="742950" indent="-285750">
              <a:spcBef>
                <a:spcPct val="30000"/>
              </a:spcBef>
              <a:defRPr sz="1200">
                <a:solidFill>
                  <a:schemeClr val="tx1"/>
                </a:solidFill>
                <a:latin typeface="Arial" panose="020B0604020202020204" pitchFamily="34" charset="0"/>
                <a:ea typeface="ヒラギノ角ゴ Pro W3" charset="-128"/>
              </a:defRPr>
            </a:lvl2pPr>
            <a:lvl3pPr marL="1143000" indent="-228600">
              <a:spcBef>
                <a:spcPct val="30000"/>
              </a:spcBef>
              <a:defRPr sz="1200">
                <a:solidFill>
                  <a:schemeClr val="tx1"/>
                </a:solidFill>
                <a:latin typeface="Arial" panose="020B0604020202020204" pitchFamily="34" charset="0"/>
                <a:ea typeface="ヒラギノ角ゴ Pro W3" charset="-128"/>
              </a:defRPr>
            </a:lvl3pPr>
            <a:lvl4pPr marL="1600200" indent="-228600">
              <a:spcBef>
                <a:spcPct val="30000"/>
              </a:spcBef>
              <a:defRPr sz="1200">
                <a:solidFill>
                  <a:schemeClr val="tx1"/>
                </a:solidFill>
                <a:latin typeface="Arial" panose="020B0604020202020204" pitchFamily="34" charset="0"/>
                <a:ea typeface="ヒラギノ角ゴ Pro W3" charset="-128"/>
              </a:defRPr>
            </a:lvl4pPr>
            <a:lvl5pPr marL="2057400" indent="-228600">
              <a:spcBef>
                <a:spcPct val="30000"/>
              </a:spcBef>
              <a:defRPr sz="1200">
                <a:solidFill>
                  <a:schemeClr val="tx1"/>
                </a:solidFill>
                <a:latin typeface="Arial" panose="020B0604020202020204" pitchFamily="34" charset="0"/>
                <a:ea typeface="ヒラギノ角ゴ Pro W3"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ヒラギノ角ゴ Pro W3" charset="-128"/>
              </a:defRPr>
            </a:lvl9pPr>
          </a:lstStyle>
          <a:p>
            <a:pPr eaLnBrk="1" hangingPunct="1">
              <a:spcBef>
                <a:spcPct val="0"/>
              </a:spcBef>
            </a:pPr>
            <a:fld id="{CEDB5FDF-3CA2-46E1-81F1-B798429770B1}" type="slidenum">
              <a:rPr lang="en-US" altLang="en-US">
                <a:ea typeface="MS PGothic" panose="020B0600070205080204" pitchFamily="34" charset="-128"/>
              </a:rPr>
              <a:pPr eaLnBrk="1" hangingPunct="1">
                <a:spcBef>
                  <a:spcPct val="0"/>
                </a:spcBef>
              </a:pPr>
              <a:t>6</a:t>
            </a:fld>
            <a:endParaRPr lang="en-US" altLang="en-US">
              <a:ea typeface="MS PGothic" panose="020B0600070205080204" pitchFamily="34" charset="-128"/>
            </a:endParaRPr>
          </a:p>
        </p:txBody>
      </p:sp>
      <p:sp>
        <p:nvSpPr>
          <p:cNvPr id="40963" name="Rectangle 2">
            <a:extLst>
              <a:ext uri="{FF2B5EF4-FFF2-40B4-BE49-F238E27FC236}">
                <a16:creationId xmlns:a16="http://schemas.microsoft.com/office/drawing/2014/main" id="{122F7AC5-6B68-409C-8674-4473709273AC}"/>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F03A45B-4A7C-4274-9A49-627FEECD553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r>
              <a:rPr lang="en-US" altLang="en-US">
                <a:latin typeface="Arial" panose="020B0604020202020204" pitchFamily="34" charset="0"/>
              </a:rPr>
              <a:t>Analogous to the </a:t>
            </a:r>
            <a:r>
              <a:rPr lang="ja-JP" altLang="en-US">
                <a:latin typeface="Arial" panose="020B0604020202020204" pitchFamily="34" charset="0"/>
              </a:rPr>
              <a:t>“</a:t>
            </a:r>
            <a:r>
              <a:rPr lang="en-US" altLang="ja-JP">
                <a:latin typeface="Arial" panose="020B0604020202020204" pitchFamily="34" charset="0"/>
              </a:rPr>
              <a:t>weight</a:t>
            </a:r>
            <a:r>
              <a:rPr lang="ja-JP" altLang="en-US">
                <a:latin typeface="Arial" panose="020B0604020202020204" pitchFamily="34" charset="0"/>
              </a:rPr>
              <a:t>”</a:t>
            </a:r>
            <a:r>
              <a:rPr lang="en-US" altLang="ja-JP">
                <a:latin typeface="Arial" panose="020B0604020202020204" pitchFamily="34" charset="0"/>
              </a:rPr>
              <a:t> of the air</a:t>
            </a:r>
          </a:p>
          <a:p>
            <a:pPr eaLnBrk="1" hangingPunct="1"/>
            <a:endParaRPr lang="en-US" altLang="en-US" b="1">
              <a:latin typeface="Arial" panose="020B0604020202020204" pitchFamily="34" charset="0"/>
              <a:ea typeface="ヒラギノ角ゴ Pro W3" charset="-128"/>
            </a:endParaRPr>
          </a:p>
          <a:p>
            <a:pPr eaLnBrk="1" hangingPunct="1"/>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51888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C19CE38D-1EBD-4B54-BAD9-F8ABC0739995}"/>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99294E75-3E68-4E2F-8C03-07BB7049BA9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As much as 100,000 ozone molecules can be destroyed for every chlorine atom released. </a:t>
            </a:r>
          </a:p>
          <a:p>
            <a:r>
              <a:rPr lang="en-US" altLang="en-US">
                <a:latin typeface="Arial" panose="020B0604020202020204" pitchFamily="34" charset="0"/>
                <a:ea typeface="ヒラギノ角ゴ Pro W3" charset="-128"/>
              </a:rPr>
              <a:t>CFCs- First used in refrigeration and air condition as freon. Other ozone depleting substances include halons (fire extingishers), methyl bromide a pesticide and nitrous oxide. </a:t>
            </a:r>
          </a:p>
          <a:p>
            <a:r>
              <a:rPr lang="en-US" altLang="en-US">
                <a:latin typeface="Arial" panose="020B0604020202020204" pitchFamily="34" charset="0"/>
                <a:ea typeface="ヒラギノ角ゴ Pro W3" charset="-128"/>
              </a:rPr>
              <a:t>Rowland and Molina 1995 Nobel prize in chemistry for research. UC Irvine.</a:t>
            </a:r>
          </a:p>
          <a:p>
            <a:r>
              <a:rPr lang="en-US" altLang="en-US">
                <a:latin typeface="Arial" panose="020B0604020202020204" pitchFamily="34" charset="0"/>
                <a:ea typeface="ヒラギノ角ゴ Pro W3" charset="-128"/>
              </a:rPr>
              <a:t>CFC thought to be miracle chemicals at athe time….didn’t react with anything on earth…hair spray, propellent. </a:t>
            </a:r>
          </a:p>
        </p:txBody>
      </p:sp>
      <p:sp>
        <p:nvSpPr>
          <p:cNvPr id="43012" name="Slide Number Placeholder 3">
            <a:extLst>
              <a:ext uri="{FF2B5EF4-FFF2-40B4-BE49-F238E27FC236}">
                <a16:creationId xmlns:a16="http://schemas.microsoft.com/office/drawing/2014/main" id="{D32729E1-407E-405A-8E76-E36C3760A2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337FF540-47A5-4FA5-A509-30E411923E49}" type="slidenum">
              <a:rPr lang="en-US" altLang="en-US" sz="1200"/>
              <a:pPr/>
              <a:t>8</a:t>
            </a:fld>
            <a:endParaRPr lang="en-US" altLang="en-US" sz="1200"/>
          </a:p>
        </p:txBody>
      </p:sp>
    </p:spTree>
    <p:extLst>
      <p:ext uri="{BB962C8B-B14F-4D97-AF65-F5344CB8AC3E}">
        <p14:creationId xmlns:p14="http://schemas.microsoft.com/office/powerpoint/2010/main" val="158819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1538CD26-2F97-4A0A-B81F-4CC87362FF5B}"/>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F0786ACD-689E-4C0C-A014-74CAF75638F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Success story. Projected to get smaller. </a:t>
            </a:r>
          </a:p>
          <a:p>
            <a:r>
              <a:rPr lang="en-US" altLang="en-US">
                <a:latin typeface="Arial" panose="020B0604020202020204" pitchFamily="34" charset="0"/>
                <a:ea typeface="ヒラギノ角ゴ Pro W3" charset="-128"/>
              </a:rPr>
              <a:t>Montreal Protocol- 1987. Timetable for phasing out. 189 countries signed including the U.S. 1996 industralized countries banned CFC production. $700 million pledged to developing countries to help implement alternatives. Will take time. CFC persist for 50 to 100 years in atmosphere. Largest Antarctic ozone hold in 2006 and seems to be stabalizing. Could be 2050. If did nothing 2100 estimated that ozone levels would have collapsed to levels found today in Artic andAntarctic. Exposing large population in the summer to UV levels 3x greater than today. </a:t>
            </a:r>
          </a:p>
          <a:p>
            <a:r>
              <a:rPr lang="en-US" altLang="en-US">
                <a:latin typeface="Arial" panose="020B0604020202020204" pitchFamily="34" charset="0"/>
                <a:ea typeface="ヒラギノ角ゴ Pro W3" charset="-128"/>
              </a:rPr>
              <a:t>UV index- Skin cancer. </a:t>
            </a:r>
          </a:p>
        </p:txBody>
      </p:sp>
      <p:sp>
        <p:nvSpPr>
          <p:cNvPr id="44036" name="Slide Number Placeholder 3">
            <a:extLst>
              <a:ext uri="{FF2B5EF4-FFF2-40B4-BE49-F238E27FC236}">
                <a16:creationId xmlns:a16="http://schemas.microsoft.com/office/drawing/2014/main" id="{A6FC3197-7C89-44A8-B62D-2F8411D1DA8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9F5D65C6-E6C6-4DEB-B04A-7DC5942EEFA0}" type="slidenum">
              <a:rPr lang="en-US" altLang="en-US" sz="1200"/>
              <a:pPr/>
              <a:t>9</a:t>
            </a:fld>
            <a:endParaRPr lang="en-US" altLang="en-US" sz="1200"/>
          </a:p>
        </p:txBody>
      </p:sp>
    </p:spTree>
    <p:extLst>
      <p:ext uri="{BB962C8B-B14F-4D97-AF65-F5344CB8AC3E}">
        <p14:creationId xmlns:p14="http://schemas.microsoft.com/office/powerpoint/2010/main" val="276439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EAEB513-FFF2-4EDE-8608-B460204374EE}"/>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2D458D50-B131-46D1-815D-15AE8E7B53E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Inversion- Cooler air trapped below warmer air. </a:t>
            </a:r>
          </a:p>
        </p:txBody>
      </p:sp>
      <p:sp>
        <p:nvSpPr>
          <p:cNvPr id="47108" name="Slide Number Placeholder 3">
            <a:extLst>
              <a:ext uri="{FF2B5EF4-FFF2-40B4-BE49-F238E27FC236}">
                <a16:creationId xmlns:a16="http://schemas.microsoft.com/office/drawing/2014/main" id="{D11B372E-AC4C-4841-A672-8535D0D8963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21FA5EAC-5E80-4B4A-A5D9-47949DDCB696}" type="slidenum">
              <a:rPr lang="en-US" altLang="en-US" sz="1200"/>
              <a:pPr/>
              <a:t>10</a:t>
            </a:fld>
            <a:endParaRPr lang="en-US" altLang="en-US" sz="1200"/>
          </a:p>
        </p:txBody>
      </p:sp>
    </p:spTree>
    <p:extLst>
      <p:ext uri="{BB962C8B-B14F-4D97-AF65-F5344CB8AC3E}">
        <p14:creationId xmlns:p14="http://schemas.microsoft.com/office/powerpoint/2010/main" val="121652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04A67D0D-F4B5-473A-9F64-241DBB1BD0A2}"/>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5939047A-F11C-4EC3-B5D4-252AA42F20E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Elements= Basic ingredients of weather and climate. What we hear in the weather reports. By measuring these elements we can possible decipher some of the complexity of weather dynamics and climatic patterns. </a:t>
            </a:r>
          </a:p>
          <a:p>
            <a:r>
              <a:rPr lang="en-US" altLang="en-US">
                <a:latin typeface="Arial" panose="020B0604020202020204" pitchFamily="34" charset="0"/>
                <a:ea typeface="ヒラギノ角ゴ Pro W3" charset="-128"/>
              </a:rPr>
              <a:t>Controls- Variation in elements caused by these controls and differ across the earth. </a:t>
            </a:r>
          </a:p>
        </p:txBody>
      </p:sp>
      <p:sp>
        <p:nvSpPr>
          <p:cNvPr id="48132" name="Slide Number Placeholder 3">
            <a:extLst>
              <a:ext uri="{FF2B5EF4-FFF2-40B4-BE49-F238E27FC236}">
                <a16:creationId xmlns:a16="http://schemas.microsoft.com/office/drawing/2014/main" id="{106B2CDB-4344-45C3-8F94-39E17C7653E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fld id="{4DF86A38-02DE-470B-A2B8-BF38D9166354}" type="slidenum">
              <a:rPr lang="en-US" altLang="en-US" sz="1200"/>
              <a:pPr/>
              <a:t>11</a:t>
            </a:fld>
            <a:endParaRPr lang="en-US" altLang="en-US" sz="1200"/>
          </a:p>
        </p:txBody>
      </p:sp>
    </p:spTree>
    <p:extLst>
      <p:ext uri="{BB962C8B-B14F-4D97-AF65-F5344CB8AC3E}">
        <p14:creationId xmlns:p14="http://schemas.microsoft.com/office/powerpoint/2010/main" val="201613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62569-A825-4FC6-A352-10BF8ED9E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652BEC-00EF-45CB-9475-AAAEF7B65D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A4A768-131E-4423-94D4-B98E23B917BD}"/>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5" name="Footer Placeholder 4">
            <a:extLst>
              <a:ext uri="{FF2B5EF4-FFF2-40B4-BE49-F238E27FC236}">
                <a16:creationId xmlns:a16="http://schemas.microsoft.com/office/drawing/2014/main" id="{DF05D3BD-6E8B-4D0B-9A77-C25486379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662DD-42FD-4307-89A1-380784531E59}"/>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3273645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EDC3-E3DD-476B-92F0-AC6D0600A3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B3CBB8-B7CC-406D-BAAA-90731E48CA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696FF-E31F-4493-830C-C3378E767C41}"/>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5" name="Footer Placeholder 4">
            <a:extLst>
              <a:ext uri="{FF2B5EF4-FFF2-40B4-BE49-F238E27FC236}">
                <a16:creationId xmlns:a16="http://schemas.microsoft.com/office/drawing/2014/main" id="{5C7A2AAB-A90B-4F73-9AA0-13D2C8C1D6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CFE68-3F49-4CC1-A34D-536F36F367A7}"/>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3530953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B82CEF-7950-4728-8820-3959859A90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011373-516E-46E6-91CE-5302906413E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FA4F33-9E53-4534-A764-210E2A106D09}"/>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5" name="Footer Placeholder 4">
            <a:extLst>
              <a:ext uri="{FF2B5EF4-FFF2-40B4-BE49-F238E27FC236}">
                <a16:creationId xmlns:a16="http://schemas.microsoft.com/office/drawing/2014/main" id="{33A2AC32-BA16-4877-805D-29CD0EEF61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75A2F-892A-4A69-B1AB-1F97B3EB9AA2}"/>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768037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7550-EC14-4375-B40E-7407AC74EF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7FF59D-EFC9-41C5-8C76-FE99319F55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A150E4-3202-4898-8E5A-37D7D4698B79}"/>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5" name="Footer Placeholder 4">
            <a:extLst>
              <a:ext uri="{FF2B5EF4-FFF2-40B4-BE49-F238E27FC236}">
                <a16:creationId xmlns:a16="http://schemas.microsoft.com/office/drawing/2014/main" id="{982F36AE-DFE9-43D6-AF31-253612AD1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FB17F-911A-4C1B-914C-3767C1C96EB0}"/>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51645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F2017-C921-41E3-BE16-C38D18CB64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6CDD6B-AF59-4E87-B381-927266EB29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E248761-67E5-456E-9B1F-8A8D7DA2CB5E}"/>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5" name="Footer Placeholder 4">
            <a:extLst>
              <a:ext uri="{FF2B5EF4-FFF2-40B4-BE49-F238E27FC236}">
                <a16:creationId xmlns:a16="http://schemas.microsoft.com/office/drawing/2014/main" id="{5666B17C-8BD4-47C0-A822-579D2C34FE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B3193-810A-4360-8B11-9AA1E8E9BA14}"/>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2875083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1E5B-431E-4FC6-BB15-27F0D9CD5A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94D143-5E05-4B14-B392-F20B8E20BD5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915C09-BFD4-4047-8CBE-F22D6DD264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DB7C75-543E-4745-984A-58F4FA84ED1C}"/>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6" name="Footer Placeholder 5">
            <a:extLst>
              <a:ext uri="{FF2B5EF4-FFF2-40B4-BE49-F238E27FC236}">
                <a16:creationId xmlns:a16="http://schemas.microsoft.com/office/drawing/2014/main" id="{71D437B9-1766-49E8-A0B3-7810BB5135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14F7E1-23E1-4974-9649-8A1CA79BBE24}"/>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1401734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BA2B-5F9C-48A4-A5D2-7111A087C9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B499F9-79F7-47CA-9D38-3E9C9B28C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765B3C-B3D5-4884-87E7-FDB88DDF2A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42E387-6F3B-4136-AA48-1712FA836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B521D3-5F0B-4982-80CF-DDB3A551B7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D290A-6E6E-4A00-B02D-FA65EDD5E92B}"/>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8" name="Footer Placeholder 7">
            <a:extLst>
              <a:ext uri="{FF2B5EF4-FFF2-40B4-BE49-F238E27FC236}">
                <a16:creationId xmlns:a16="http://schemas.microsoft.com/office/drawing/2014/main" id="{A42D4038-B7AD-4588-B28C-AB6D59906F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F24D0-BED2-49B9-B9EC-6C3764EEB362}"/>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398593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1C6B-5FFB-4D39-ADE9-E5D77996C5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82A215-267C-45F1-BA76-9C31B1318895}"/>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4" name="Footer Placeholder 3">
            <a:extLst>
              <a:ext uri="{FF2B5EF4-FFF2-40B4-BE49-F238E27FC236}">
                <a16:creationId xmlns:a16="http://schemas.microsoft.com/office/drawing/2014/main" id="{2D6EC6B6-088D-4E05-B63D-FDF11DE2A2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3C8407-EEA3-48B5-BC80-6F5F72595CDF}"/>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2405628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BD1FAD-B8EA-48E2-811F-843CA05C1A05}"/>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3" name="Footer Placeholder 2">
            <a:extLst>
              <a:ext uri="{FF2B5EF4-FFF2-40B4-BE49-F238E27FC236}">
                <a16:creationId xmlns:a16="http://schemas.microsoft.com/office/drawing/2014/main" id="{94FC5155-C158-4DAA-B1C8-FAC762773D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C9137C-3E4C-4F6B-91D0-21EE13283715}"/>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2432250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81E5-5050-47CD-8FDF-ACFBFEB2DB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6A261B-3DE4-46F1-BE69-337546B51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A68DB5-6851-49B3-AB72-71B2A3B92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57E872-EFF9-4F0F-905C-C51976ED93F9}"/>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6" name="Footer Placeholder 5">
            <a:extLst>
              <a:ext uri="{FF2B5EF4-FFF2-40B4-BE49-F238E27FC236}">
                <a16:creationId xmlns:a16="http://schemas.microsoft.com/office/drawing/2014/main" id="{6282D529-F143-494D-9141-821E5CCD5E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C4D91-796A-4C6D-8DA1-FA1B257D6061}"/>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664718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3885F-8471-47C2-94B8-7A0210C58A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FAB0AE-79BB-4134-A03E-87FA96413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EEC637-7BA3-4927-A17B-62CC37205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766098-4D08-4209-8B61-0B61F1543882}"/>
              </a:ext>
            </a:extLst>
          </p:cNvPr>
          <p:cNvSpPr>
            <a:spLocks noGrp="1"/>
          </p:cNvSpPr>
          <p:nvPr>
            <p:ph type="dt" sz="half" idx="10"/>
          </p:nvPr>
        </p:nvSpPr>
        <p:spPr/>
        <p:txBody>
          <a:bodyPr/>
          <a:lstStyle/>
          <a:p>
            <a:fld id="{E45E1744-80FB-4984-9703-C6B88ACDB4A5}" type="datetimeFigureOut">
              <a:rPr lang="en-US" smtClean="0"/>
              <a:t>2/13/2018</a:t>
            </a:fld>
            <a:endParaRPr lang="en-US"/>
          </a:p>
        </p:txBody>
      </p:sp>
      <p:sp>
        <p:nvSpPr>
          <p:cNvPr id="6" name="Footer Placeholder 5">
            <a:extLst>
              <a:ext uri="{FF2B5EF4-FFF2-40B4-BE49-F238E27FC236}">
                <a16:creationId xmlns:a16="http://schemas.microsoft.com/office/drawing/2014/main" id="{93B13EAB-AF40-4A75-9A3C-2AE280DE05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80EA5-6059-461D-A378-782535138C5E}"/>
              </a:ext>
            </a:extLst>
          </p:cNvPr>
          <p:cNvSpPr>
            <a:spLocks noGrp="1"/>
          </p:cNvSpPr>
          <p:nvPr>
            <p:ph type="sldNum" sz="quarter" idx="12"/>
          </p:nvPr>
        </p:nvSpPr>
        <p:spPr/>
        <p:txBody>
          <a:bodyPr/>
          <a:lstStyle/>
          <a:p>
            <a:fld id="{49B34B92-06C3-4A9E-ADA5-EC4261B256DF}" type="slidenum">
              <a:rPr lang="en-US" smtClean="0"/>
              <a:t>‹#›</a:t>
            </a:fld>
            <a:endParaRPr lang="en-US"/>
          </a:p>
        </p:txBody>
      </p:sp>
    </p:spTree>
    <p:extLst>
      <p:ext uri="{BB962C8B-B14F-4D97-AF65-F5344CB8AC3E}">
        <p14:creationId xmlns:p14="http://schemas.microsoft.com/office/powerpoint/2010/main" val="2192520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5F2F5B-B3D5-44AF-8700-E3E5314AB7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0C25A4-2679-4285-822A-3CC5B0877F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933C4A-E851-43E2-B37E-EF7A5A58DE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5E1744-80FB-4984-9703-C6B88ACDB4A5}" type="datetimeFigureOut">
              <a:rPr lang="en-US" smtClean="0"/>
              <a:t>2/13/2018</a:t>
            </a:fld>
            <a:endParaRPr lang="en-US"/>
          </a:p>
        </p:txBody>
      </p:sp>
      <p:sp>
        <p:nvSpPr>
          <p:cNvPr id="5" name="Footer Placeholder 4">
            <a:extLst>
              <a:ext uri="{FF2B5EF4-FFF2-40B4-BE49-F238E27FC236}">
                <a16:creationId xmlns:a16="http://schemas.microsoft.com/office/drawing/2014/main" id="{FA39BB21-1E75-4887-8508-B2E915822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522DA8-BE91-463C-ACF1-754ABF75C9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34B92-06C3-4A9E-ADA5-EC4261B256DF}" type="slidenum">
              <a:rPr lang="en-US" smtClean="0"/>
              <a:t>‹#›</a:t>
            </a:fld>
            <a:endParaRPr lang="en-US"/>
          </a:p>
        </p:txBody>
      </p:sp>
    </p:spTree>
    <p:extLst>
      <p:ext uri="{BB962C8B-B14F-4D97-AF65-F5344CB8AC3E}">
        <p14:creationId xmlns:p14="http://schemas.microsoft.com/office/powerpoint/2010/main" val="1040120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4.pn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9.pn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31.pn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6.mp4"/><Relationship Id="rId1" Type="http://schemas.microsoft.com/office/2007/relationships/media" Target="../media/media16.mp4"/><Relationship Id="rId6" Type="http://schemas.microsoft.com/office/2011/relationships/inkAction" Target="../ink/inkAction1.xml"/><Relationship Id="rId5" Type="http://schemas.openxmlformats.org/officeDocument/2006/relationships/image" Target="../media/image32.jpe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35.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87BB6E03-FFB8-4F61-918D-9331AACE010D}"/>
              </a:ext>
            </a:extLst>
          </p:cNvPr>
          <p:cNvSpPr>
            <a:spLocks noGrp="1"/>
          </p:cNvSpPr>
          <p:nvPr>
            <p:ph type="title"/>
          </p:nvPr>
        </p:nvSpPr>
        <p:spPr/>
        <p:txBody>
          <a:bodyPr/>
          <a:lstStyle/>
          <a:p>
            <a:r>
              <a:rPr lang="en-US" altLang="en-US"/>
              <a:t>Chapter 3-Introduction to the Atmosphere</a:t>
            </a:r>
          </a:p>
        </p:txBody>
      </p:sp>
      <p:pic>
        <p:nvPicPr>
          <p:cNvPr id="5" name="Picture 3" descr="MPG_11e_Figure_03_01_L">
            <a:extLst>
              <a:ext uri="{FF2B5EF4-FFF2-40B4-BE49-F238E27FC236}">
                <a16:creationId xmlns:a16="http://schemas.microsoft.com/office/drawing/2014/main" id="{715463B3-E5D9-4FF9-9EF0-B813722EB8EB}"/>
              </a:ext>
            </a:extLst>
          </p:cNvPr>
          <p:cNvPicPr>
            <a:picLocks noGrp="1" noChangeAspect="1" noChangeArrowheads="1"/>
          </p:cNvPicPr>
          <p:nvPr>
            <p:ph idx="1"/>
          </p:nvPr>
        </p:nvPicPr>
        <p:blipFill>
          <a:blip r:embed="rId4"/>
          <a:srcRect/>
          <a:stretch>
            <a:fillRect/>
          </a:stretch>
        </p:blipFill>
        <p:spPr>
          <a:xfrm>
            <a:off x="3245708" y="1549276"/>
            <a:ext cx="5106987" cy="51069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 name="Video 1">
            <a:hlinkClick r:id="" action="ppaction://media"/>
            <a:extLst>
              <a:ext uri="{FF2B5EF4-FFF2-40B4-BE49-F238E27FC236}">
                <a16:creationId xmlns:a16="http://schemas.microsoft.com/office/drawing/2014/main" id="{72DF67AE-C183-490E-B8D0-E4C4E3C631C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026558444"/>
      </p:ext>
    </p:extLst>
  </p:cSld>
  <p:clrMapOvr>
    <a:masterClrMapping/>
  </p:clrMapOvr>
  <mc:AlternateContent xmlns:mc="http://schemas.openxmlformats.org/markup-compatibility/2006">
    <mc:Choice xmlns:p14="http://schemas.microsoft.com/office/powerpoint/2010/main" Requires="p14">
      <p:transition spd="slow" p14:dur="2000" advTm="14086"/>
    </mc:Choice>
    <mc:Fallback>
      <p:transition spd="slow" advTm="14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6B9FBD3F-423B-4580-8001-E9AE73D8FD3C}"/>
              </a:ext>
            </a:extLst>
          </p:cNvPr>
          <p:cNvSpPr>
            <a:spLocks noGrp="1"/>
          </p:cNvSpPr>
          <p:nvPr>
            <p:ph type="title"/>
          </p:nvPr>
        </p:nvSpPr>
        <p:spPr/>
        <p:txBody>
          <a:bodyPr/>
          <a:lstStyle/>
          <a:p>
            <a:pPr algn="ctr"/>
            <a:r>
              <a:rPr lang="en-US" altLang="en-US" dirty="0"/>
              <a:t>Inversion Layer</a:t>
            </a:r>
          </a:p>
        </p:txBody>
      </p:sp>
      <p:sp>
        <p:nvSpPr>
          <p:cNvPr id="26627" name="Content Placeholder 2">
            <a:extLst>
              <a:ext uri="{FF2B5EF4-FFF2-40B4-BE49-F238E27FC236}">
                <a16:creationId xmlns:a16="http://schemas.microsoft.com/office/drawing/2014/main" id="{0D06F9B0-C29B-4A66-B155-7127CC228363}"/>
              </a:ext>
            </a:extLst>
          </p:cNvPr>
          <p:cNvSpPr>
            <a:spLocks noGrp="1"/>
          </p:cNvSpPr>
          <p:nvPr>
            <p:ph idx="1"/>
          </p:nvPr>
        </p:nvSpPr>
        <p:spPr>
          <a:xfrm>
            <a:off x="1889126" y="1141414"/>
            <a:ext cx="5654675" cy="5106987"/>
          </a:xfrm>
        </p:spPr>
        <p:txBody>
          <a:bodyPr/>
          <a:lstStyle/>
          <a:p>
            <a:endParaRPr lang="en-US" altLang="en-US" dirty="0">
              <a:ea typeface="ヒラギノ角ゴ Pro W3" charset="-128"/>
            </a:endParaRPr>
          </a:p>
          <a:p>
            <a:endParaRPr lang="en-US" altLang="en-US" dirty="0">
              <a:ea typeface="ヒラギノ角ゴ Pro W3" charset="-128"/>
            </a:endParaRPr>
          </a:p>
          <a:p>
            <a:endParaRPr lang="en-US" altLang="en-US" dirty="0">
              <a:ea typeface="ヒラギノ角ゴ Pro W3" charset="-128"/>
            </a:endParaRPr>
          </a:p>
          <a:p>
            <a:endParaRPr lang="en-US" altLang="en-US" dirty="0">
              <a:ea typeface="ヒラギノ角ゴ Pro W3" charset="-128"/>
            </a:endParaRPr>
          </a:p>
          <a:p>
            <a:endParaRPr lang="en-US" altLang="en-US" dirty="0">
              <a:ea typeface="ヒラギノ角ゴ Pro W3" charset="-128"/>
            </a:endParaRPr>
          </a:p>
          <a:p>
            <a:endParaRPr lang="en-US" altLang="en-US" dirty="0">
              <a:ea typeface="ヒラギノ角ゴ Pro W3" charset="-128"/>
            </a:endParaRPr>
          </a:p>
          <a:p>
            <a:endParaRPr lang="en-US" altLang="en-US" dirty="0">
              <a:ea typeface="ヒラギノ角ゴ Pro W3" charset="-128"/>
            </a:endParaRPr>
          </a:p>
          <a:p>
            <a:endParaRPr lang="en-US" altLang="en-US" dirty="0">
              <a:ea typeface="ヒラギノ角ゴ Pro W3" charset="-128"/>
            </a:endParaRPr>
          </a:p>
          <a:p>
            <a:r>
              <a:rPr lang="en-US" altLang="en-US" dirty="0">
                <a:ea typeface="ヒラギノ角ゴ Pro W3" charset="-128"/>
              </a:rPr>
              <a:t>Poor air quality</a:t>
            </a:r>
          </a:p>
        </p:txBody>
      </p:sp>
      <p:pic>
        <p:nvPicPr>
          <p:cNvPr id="26628" name="Picture 5" descr="MPG_11e_Figure_03_15_L.jpg">
            <a:extLst>
              <a:ext uri="{FF2B5EF4-FFF2-40B4-BE49-F238E27FC236}">
                <a16:creationId xmlns:a16="http://schemas.microsoft.com/office/drawing/2014/main" id="{5B17D144-63DC-4383-A848-6328B0301C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057400"/>
            <a:ext cx="42545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1CFD7BFE-488C-4CF6-ABA9-4C4040BC9D6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867136492"/>
      </p:ext>
    </p:extLst>
  </p:cSld>
  <p:clrMapOvr>
    <a:masterClrMapping/>
  </p:clrMapOvr>
  <mc:AlternateContent xmlns:mc="http://schemas.openxmlformats.org/markup-compatibility/2006">
    <mc:Choice xmlns:p14="http://schemas.microsoft.com/office/powerpoint/2010/main" Requires="p14">
      <p:transition spd="slow" p14:dur="2000" advTm="66127"/>
    </mc:Choice>
    <mc:Fallback>
      <p:transition spd="slow" advTm="66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ECBCE8E7-6A5B-42A6-86F7-AB27947D5973}"/>
              </a:ext>
            </a:extLst>
          </p:cNvPr>
          <p:cNvSpPr>
            <a:spLocks noGrp="1"/>
          </p:cNvSpPr>
          <p:nvPr>
            <p:ph type="title"/>
          </p:nvPr>
        </p:nvSpPr>
        <p:spPr>
          <a:xfrm>
            <a:off x="1311299" y="-42183"/>
            <a:ext cx="10515600" cy="1325563"/>
          </a:xfrm>
        </p:spPr>
        <p:txBody>
          <a:bodyPr/>
          <a:lstStyle/>
          <a:p>
            <a:pPr algn="ctr"/>
            <a:r>
              <a:rPr lang="en-US" altLang="en-US" dirty="0"/>
              <a:t>Weather and Climate</a:t>
            </a:r>
          </a:p>
        </p:txBody>
      </p:sp>
      <p:sp>
        <p:nvSpPr>
          <p:cNvPr id="27651" name="Content Placeholder 2">
            <a:extLst>
              <a:ext uri="{FF2B5EF4-FFF2-40B4-BE49-F238E27FC236}">
                <a16:creationId xmlns:a16="http://schemas.microsoft.com/office/drawing/2014/main" id="{3470AFB4-BE6C-4FF7-93A2-EE155E4BCBFC}"/>
              </a:ext>
            </a:extLst>
          </p:cNvPr>
          <p:cNvSpPr>
            <a:spLocks noGrp="1"/>
          </p:cNvSpPr>
          <p:nvPr>
            <p:ph idx="1"/>
          </p:nvPr>
        </p:nvSpPr>
        <p:spPr>
          <a:xfrm>
            <a:off x="540551" y="1385888"/>
            <a:ext cx="4359275" cy="5106987"/>
          </a:xfrm>
        </p:spPr>
        <p:txBody>
          <a:bodyPr/>
          <a:lstStyle/>
          <a:p>
            <a:pPr eaLnBrk="1" hangingPunct="1"/>
            <a:r>
              <a:rPr lang="en-US" altLang="en-US" dirty="0">
                <a:ea typeface="ヒラギノ角ゴ Pro W3" charset="-128"/>
              </a:rPr>
              <a:t>Weather – short-term atmospheric conditions for a specific area</a:t>
            </a:r>
          </a:p>
          <a:p>
            <a:pPr eaLnBrk="1" hangingPunct="1"/>
            <a:r>
              <a:rPr lang="en-US" altLang="en-US" dirty="0">
                <a:ea typeface="ヒラギノ角ゴ Pro W3" charset="-128"/>
              </a:rPr>
              <a:t>Climate – aggregate long-term weather conditions</a:t>
            </a:r>
          </a:p>
          <a:p>
            <a:endParaRPr lang="en-US" altLang="en-US" dirty="0">
              <a:ea typeface="ヒラギノ角ゴ Pro W3" charset="-128"/>
            </a:endParaRPr>
          </a:p>
        </p:txBody>
      </p:sp>
      <p:pic>
        <p:nvPicPr>
          <p:cNvPr id="27652" name="Picture 5" descr="MPG_11e_Table_03_01_L.jpg">
            <a:extLst>
              <a:ext uri="{FF2B5EF4-FFF2-40B4-BE49-F238E27FC236}">
                <a16:creationId xmlns:a16="http://schemas.microsoft.com/office/drawing/2014/main" id="{553E965E-52E4-4C85-9CCD-46912645E5CD}"/>
              </a:ext>
            </a:extLst>
          </p:cNvPr>
          <p:cNvPicPr>
            <a:picLocks noChangeAspect="1"/>
          </p:cNvPicPr>
          <p:nvPr/>
        </p:nvPicPr>
        <p:blipFill>
          <a:blip r:embed="rId5">
            <a:extLst>
              <a:ext uri="{28A0092B-C50C-407E-A947-70E740481C1C}">
                <a14:useLocalDpi xmlns:a14="http://schemas.microsoft.com/office/drawing/2010/main" val="0"/>
              </a:ext>
            </a:extLst>
          </a:blip>
          <a:srcRect b="2859"/>
          <a:stretch>
            <a:fillRect/>
          </a:stretch>
        </p:blipFill>
        <p:spPr bwMode="auto">
          <a:xfrm>
            <a:off x="6390647" y="813081"/>
            <a:ext cx="42672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1">
            <a:extLst>
              <a:ext uri="{FF2B5EF4-FFF2-40B4-BE49-F238E27FC236}">
                <a16:creationId xmlns:a16="http://schemas.microsoft.com/office/drawing/2014/main" id="{E57B558C-438E-4A79-A7EA-CC8EE3679F1A}"/>
              </a:ext>
            </a:extLst>
          </p:cNvPr>
          <p:cNvSpPr txBox="1">
            <a:spLocks noChangeArrowheads="1"/>
          </p:cNvSpPr>
          <p:nvPr/>
        </p:nvSpPr>
        <p:spPr bwMode="auto">
          <a:xfrm>
            <a:off x="4191001" y="4724401"/>
            <a:ext cx="1692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a:t>4 elements</a:t>
            </a:r>
          </a:p>
        </p:txBody>
      </p:sp>
      <p:sp>
        <p:nvSpPr>
          <p:cNvPr id="27654" name="TextBox 2">
            <a:extLst>
              <a:ext uri="{FF2B5EF4-FFF2-40B4-BE49-F238E27FC236}">
                <a16:creationId xmlns:a16="http://schemas.microsoft.com/office/drawing/2014/main" id="{A1B28518-20EC-4FCC-91A1-16DFB978C204}"/>
              </a:ext>
            </a:extLst>
          </p:cNvPr>
          <p:cNvSpPr txBox="1">
            <a:spLocks noChangeArrowheads="1"/>
          </p:cNvSpPr>
          <p:nvPr/>
        </p:nvSpPr>
        <p:spPr bwMode="auto">
          <a:xfrm>
            <a:off x="8839200" y="5334001"/>
            <a:ext cx="1519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a:t>7 controls</a:t>
            </a:r>
          </a:p>
        </p:txBody>
      </p:sp>
      <p:cxnSp>
        <p:nvCxnSpPr>
          <p:cNvPr id="27655" name="Straight Arrow Connector 4">
            <a:extLst>
              <a:ext uri="{FF2B5EF4-FFF2-40B4-BE49-F238E27FC236}">
                <a16:creationId xmlns:a16="http://schemas.microsoft.com/office/drawing/2014/main" id="{F383B8B0-2C08-4662-9AD1-2619E0FCE0EE}"/>
              </a:ext>
            </a:extLst>
          </p:cNvPr>
          <p:cNvCxnSpPr>
            <a:cxnSpLocks noChangeShapeType="1"/>
          </p:cNvCxnSpPr>
          <p:nvPr/>
        </p:nvCxnSpPr>
        <p:spPr bwMode="auto">
          <a:xfrm flipV="1">
            <a:off x="5883276" y="3200400"/>
            <a:ext cx="593725" cy="1739900"/>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Video 1">
            <a:hlinkClick r:id="" action="ppaction://media"/>
            <a:extLst>
              <a:ext uri="{FF2B5EF4-FFF2-40B4-BE49-F238E27FC236}">
                <a16:creationId xmlns:a16="http://schemas.microsoft.com/office/drawing/2014/main" id="{EF19DCAA-0FBE-4C1C-B88A-2159C4CF588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625432764"/>
      </p:ext>
    </p:extLst>
  </p:cSld>
  <p:clrMapOvr>
    <a:masterClrMapping/>
  </p:clrMapOvr>
  <mc:AlternateContent xmlns:mc="http://schemas.openxmlformats.org/markup-compatibility/2006">
    <mc:Choice xmlns:p14="http://schemas.microsoft.com/office/powerpoint/2010/main" Requires="p14">
      <p:transition spd="slow" p14:dur="2000" advTm="74647"/>
    </mc:Choice>
    <mc:Fallback>
      <p:transition spd="slow" advTm="74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FEC3E447-2CC6-4E4F-9263-20831B867AE2}"/>
              </a:ext>
            </a:extLst>
          </p:cNvPr>
          <p:cNvSpPr>
            <a:spLocks noGrp="1"/>
          </p:cNvSpPr>
          <p:nvPr>
            <p:ph type="title"/>
          </p:nvPr>
        </p:nvSpPr>
        <p:spPr/>
        <p:txBody>
          <a:bodyPr/>
          <a:lstStyle/>
          <a:p>
            <a:r>
              <a:rPr lang="en-US" altLang="en-US"/>
              <a:t>Weather and Climate</a:t>
            </a:r>
          </a:p>
        </p:txBody>
      </p:sp>
      <p:sp>
        <p:nvSpPr>
          <p:cNvPr id="28675" name="Content Placeholder 2">
            <a:extLst>
              <a:ext uri="{FF2B5EF4-FFF2-40B4-BE49-F238E27FC236}">
                <a16:creationId xmlns:a16="http://schemas.microsoft.com/office/drawing/2014/main" id="{05677708-3739-4559-9941-F0F2ABDA4E4A}"/>
              </a:ext>
            </a:extLst>
          </p:cNvPr>
          <p:cNvSpPr>
            <a:spLocks noGrp="1"/>
          </p:cNvSpPr>
          <p:nvPr>
            <p:ph idx="1"/>
          </p:nvPr>
        </p:nvSpPr>
        <p:spPr>
          <a:xfrm>
            <a:off x="1889126" y="1141414"/>
            <a:ext cx="4511675" cy="5106987"/>
          </a:xfrm>
        </p:spPr>
        <p:txBody>
          <a:bodyPr/>
          <a:lstStyle/>
          <a:p>
            <a:r>
              <a:rPr lang="en-US" altLang="en-US">
                <a:ea typeface="ヒラギノ角ゴ Pro W3" charset="-128"/>
              </a:rPr>
              <a:t>Latitude</a:t>
            </a:r>
          </a:p>
          <a:p>
            <a:pPr lvl="1"/>
            <a:r>
              <a:rPr lang="en-US" altLang="en-US"/>
              <a:t>Regions nearer poles receive less solar radiation, which affects local climate.</a:t>
            </a:r>
          </a:p>
          <a:p>
            <a:pPr eaLnBrk="1" hangingPunct="1"/>
            <a:r>
              <a:rPr lang="en-US" altLang="en-US">
                <a:ea typeface="ヒラギノ角ゴ Pro W3" charset="-128"/>
              </a:rPr>
              <a:t>Distinction between continental and maritime climates</a:t>
            </a:r>
          </a:p>
          <a:p>
            <a:pPr lvl="1" eaLnBrk="1" hangingPunct="1"/>
            <a:r>
              <a:rPr lang="en-US" altLang="en-US"/>
              <a:t>Seattle, WA, and Fargo, ND, have vastly different climates.</a:t>
            </a:r>
          </a:p>
          <a:p>
            <a:pPr lvl="1" eaLnBrk="1" hangingPunct="1"/>
            <a:r>
              <a:rPr lang="en-US" altLang="en-US"/>
              <a:t>Maritime climates are typically much more humid.</a:t>
            </a:r>
            <a:endParaRPr lang="en-US" altLang="en-US" sz="1800"/>
          </a:p>
          <a:p>
            <a:endParaRPr lang="en-US" altLang="en-US">
              <a:ea typeface="ヒラギノ角ゴ Pro W3" charset="-128"/>
            </a:endParaRPr>
          </a:p>
        </p:txBody>
      </p:sp>
      <p:pic>
        <p:nvPicPr>
          <p:cNvPr id="28676" name="Picture 5" descr="MPG_11e_Figure_03_17_L.jpg">
            <a:extLst>
              <a:ext uri="{FF2B5EF4-FFF2-40B4-BE49-F238E27FC236}">
                <a16:creationId xmlns:a16="http://schemas.microsoft.com/office/drawing/2014/main" id="{6A378B74-9DD4-4DF6-A6E5-9F3490AAE4AD}"/>
              </a:ext>
            </a:extLst>
          </p:cNvPr>
          <p:cNvPicPr>
            <a:picLocks noChangeAspect="1"/>
          </p:cNvPicPr>
          <p:nvPr/>
        </p:nvPicPr>
        <p:blipFill>
          <a:blip r:embed="rId4">
            <a:extLst>
              <a:ext uri="{28A0092B-C50C-407E-A947-70E740481C1C}">
                <a14:useLocalDpi xmlns:a14="http://schemas.microsoft.com/office/drawing/2010/main" val="0"/>
              </a:ext>
            </a:extLst>
          </a:blip>
          <a:srcRect t="2" b="5151"/>
          <a:stretch>
            <a:fillRect/>
          </a:stretch>
        </p:blipFill>
        <p:spPr bwMode="auto">
          <a:xfrm>
            <a:off x="6667500" y="3694907"/>
            <a:ext cx="44196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A6BC5FEF-3FC5-4846-8A09-8E1AD0EA98C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908609675"/>
      </p:ext>
    </p:extLst>
  </p:cSld>
  <p:clrMapOvr>
    <a:masterClrMapping/>
  </p:clrMapOvr>
  <mc:AlternateContent xmlns:mc="http://schemas.openxmlformats.org/markup-compatibility/2006">
    <mc:Choice xmlns:p14="http://schemas.microsoft.com/office/powerpoint/2010/main" Requires="p14">
      <p:transition spd="slow" p14:dur="2000" advTm="124447"/>
    </mc:Choice>
    <mc:Fallback>
      <p:transition spd="slow" advTm="124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14DD3C85-EDAA-40C9-9BE8-4CB8E9CC2688}"/>
              </a:ext>
            </a:extLst>
          </p:cNvPr>
          <p:cNvSpPr>
            <a:spLocks noGrp="1"/>
          </p:cNvSpPr>
          <p:nvPr>
            <p:ph type="title"/>
          </p:nvPr>
        </p:nvSpPr>
        <p:spPr>
          <a:xfrm>
            <a:off x="838200" y="-53183"/>
            <a:ext cx="10515600" cy="1325563"/>
          </a:xfrm>
        </p:spPr>
        <p:txBody>
          <a:bodyPr/>
          <a:lstStyle/>
          <a:p>
            <a:pPr algn="ctr"/>
            <a:r>
              <a:rPr lang="en-US" altLang="en-US" dirty="0"/>
              <a:t>Weather and Climate</a:t>
            </a:r>
          </a:p>
        </p:txBody>
      </p:sp>
      <p:sp>
        <p:nvSpPr>
          <p:cNvPr id="29699" name="Content Placeholder 2">
            <a:extLst>
              <a:ext uri="{FF2B5EF4-FFF2-40B4-BE49-F238E27FC236}">
                <a16:creationId xmlns:a16="http://schemas.microsoft.com/office/drawing/2014/main" id="{37D6375D-55EB-40EF-B16A-274AEBBFCCE2}"/>
              </a:ext>
            </a:extLst>
          </p:cNvPr>
          <p:cNvSpPr>
            <a:spLocks noGrp="1"/>
          </p:cNvSpPr>
          <p:nvPr>
            <p:ph idx="1"/>
          </p:nvPr>
        </p:nvSpPr>
        <p:spPr>
          <a:xfrm>
            <a:off x="1889126" y="1141414"/>
            <a:ext cx="4587875" cy="5106987"/>
          </a:xfrm>
        </p:spPr>
        <p:txBody>
          <a:bodyPr/>
          <a:lstStyle/>
          <a:p>
            <a:pPr eaLnBrk="1" hangingPunct="1"/>
            <a:r>
              <a:rPr lang="en-US" altLang="en-US">
                <a:ea typeface="ヒラギノ角ゴ Pro W3" charset="-128"/>
              </a:rPr>
              <a:t>General circulation of the atmosphere</a:t>
            </a:r>
          </a:p>
          <a:p>
            <a:pPr lvl="1" eaLnBrk="1" hangingPunct="1"/>
            <a:r>
              <a:rPr lang="en-US" altLang="en-US"/>
              <a:t>Semipermanent wind pattern on Earth</a:t>
            </a:r>
          </a:p>
          <a:p>
            <a:pPr lvl="1" eaLnBrk="1" hangingPunct="1"/>
            <a:endParaRPr lang="en-US" altLang="en-US" sz="1800"/>
          </a:p>
          <a:p>
            <a:pPr eaLnBrk="1" hangingPunct="1"/>
            <a:r>
              <a:rPr lang="en-US" altLang="en-US">
                <a:ea typeface="ヒラギノ角ゴ Pro W3" charset="-128"/>
              </a:rPr>
              <a:t>General circulation of the oceans</a:t>
            </a:r>
          </a:p>
          <a:p>
            <a:pPr lvl="1" eaLnBrk="1" hangingPunct="1"/>
            <a:r>
              <a:rPr lang="en-US" altLang="en-US"/>
              <a:t>Oceanic broad-scale semipermanent motions</a:t>
            </a:r>
          </a:p>
          <a:p>
            <a:endParaRPr lang="en-US" altLang="en-US">
              <a:ea typeface="ヒラギノ角ゴ Pro W3" charset="-128"/>
            </a:endParaRPr>
          </a:p>
        </p:txBody>
      </p:sp>
      <p:pic>
        <p:nvPicPr>
          <p:cNvPr id="29700" name="Picture 6" descr="MPG_11e_Figure_03_18_L.jpg">
            <a:extLst>
              <a:ext uri="{FF2B5EF4-FFF2-40B4-BE49-F238E27FC236}">
                <a16:creationId xmlns:a16="http://schemas.microsoft.com/office/drawing/2014/main" id="{384C1125-C1EF-4242-94A4-074A42E99ACD}"/>
              </a:ext>
            </a:extLst>
          </p:cNvPr>
          <p:cNvPicPr>
            <a:picLocks noChangeAspect="1"/>
          </p:cNvPicPr>
          <p:nvPr/>
        </p:nvPicPr>
        <p:blipFill>
          <a:blip r:embed="rId4">
            <a:extLst>
              <a:ext uri="{28A0092B-C50C-407E-A947-70E740481C1C}">
                <a14:useLocalDpi xmlns:a14="http://schemas.microsoft.com/office/drawing/2010/main" val="0"/>
              </a:ext>
            </a:extLst>
          </a:blip>
          <a:srcRect b="2908"/>
          <a:stretch>
            <a:fillRect/>
          </a:stretch>
        </p:blipFill>
        <p:spPr bwMode="auto">
          <a:xfrm>
            <a:off x="7086601" y="762000"/>
            <a:ext cx="2932113"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descr="MPG_11e_Figure_03_19_L.jpg">
            <a:extLst>
              <a:ext uri="{FF2B5EF4-FFF2-40B4-BE49-F238E27FC236}">
                <a16:creationId xmlns:a16="http://schemas.microsoft.com/office/drawing/2014/main" id="{91E9B92F-66F2-40AC-A482-E6ED83CE3286}"/>
              </a:ext>
            </a:extLst>
          </p:cNvPr>
          <p:cNvPicPr>
            <a:picLocks noChangeAspect="1"/>
          </p:cNvPicPr>
          <p:nvPr/>
        </p:nvPicPr>
        <p:blipFill>
          <a:blip r:embed="rId5">
            <a:extLst>
              <a:ext uri="{28A0092B-C50C-407E-A947-70E740481C1C}">
                <a14:useLocalDpi xmlns:a14="http://schemas.microsoft.com/office/drawing/2010/main" val="0"/>
              </a:ext>
            </a:extLst>
          </a:blip>
          <a:srcRect b="2733"/>
          <a:stretch>
            <a:fillRect/>
          </a:stretch>
        </p:blipFill>
        <p:spPr bwMode="auto">
          <a:xfrm>
            <a:off x="7086601" y="3997326"/>
            <a:ext cx="2887663"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F5EE4CB3-4CBB-46B2-BC6F-8BEAA571A16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939951918"/>
      </p:ext>
    </p:extLst>
  </p:cSld>
  <p:clrMapOvr>
    <a:masterClrMapping/>
  </p:clrMapOvr>
  <mc:AlternateContent xmlns:mc="http://schemas.openxmlformats.org/markup-compatibility/2006">
    <mc:Choice xmlns:p14="http://schemas.microsoft.com/office/powerpoint/2010/main" Requires="p14">
      <p:transition spd="slow" p14:dur="2000" advTm="31400"/>
    </mc:Choice>
    <mc:Fallback>
      <p:transition spd="slow" advTm="31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1C1696C7-4256-449D-A5DA-5BA78E2F276A}"/>
              </a:ext>
            </a:extLst>
          </p:cNvPr>
          <p:cNvSpPr>
            <a:spLocks noGrp="1"/>
          </p:cNvSpPr>
          <p:nvPr>
            <p:ph type="title"/>
          </p:nvPr>
        </p:nvSpPr>
        <p:spPr/>
        <p:txBody>
          <a:bodyPr/>
          <a:lstStyle/>
          <a:p>
            <a:r>
              <a:rPr lang="en-US" altLang="en-US"/>
              <a:t>Weather and Climate</a:t>
            </a:r>
          </a:p>
        </p:txBody>
      </p:sp>
      <p:sp>
        <p:nvSpPr>
          <p:cNvPr id="30723" name="Content Placeholder 2">
            <a:extLst>
              <a:ext uri="{FF2B5EF4-FFF2-40B4-BE49-F238E27FC236}">
                <a16:creationId xmlns:a16="http://schemas.microsoft.com/office/drawing/2014/main" id="{8E1EE34C-77FE-4997-ABBF-9A37C509988E}"/>
              </a:ext>
            </a:extLst>
          </p:cNvPr>
          <p:cNvSpPr>
            <a:spLocks noGrp="1"/>
          </p:cNvSpPr>
          <p:nvPr>
            <p:ph idx="1"/>
          </p:nvPr>
        </p:nvSpPr>
        <p:spPr>
          <a:xfrm>
            <a:off x="1889126" y="1141414"/>
            <a:ext cx="4359275" cy="5106987"/>
          </a:xfrm>
        </p:spPr>
        <p:txBody>
          <a:bodyPr/>
          <a:lstStyle/>
          <a:p>
            <a:pPr eaLnBrk="1" hangingPunct="1"/>
            <a:r>
              <a:rPr lang="en-US" altLang="en-US">
                <a:ea typeface="ヒラギノ角ゴ Pro W3" charset="-128"/>
              </a:rPr>
              <a:t>Altitude-Particular mountains. </a:t>
            </a:r>
          </a:p>
          <a:p>
            <a:pPr eaLnBrk="1" hangingPunct="1"/>
            <a:r>
              <a:rPr lang="en-US" altLang="en-US">
                <a:ea typeface="ヒラギノ角ゴ Pro W3" charset="-128"/>
              </a:rPr>
              <a:t>Topographic barriers</a:t>
            </a:r>
          </a:p>
          <a:p>
            <a:pPr lvl="1" eaLnBrk="1" hangingPunct="1"/>
            <a:r>
              <a:rPr lang="en-US" altLang="en-US"/>
              <a:t>Can drastically alter climate due to orographic change in wind patterns</a:t>
            </a:r>
          </a:p>
          <a:p>
            <a:endParaRPr lang="en-US" altLang="en-US">
              <a:ea typeface="ヒラギノ角ゴ Pro W3" charset="-128"/>
            </a:endParaRPr>
          </a:p>
        </p:txBody>
      </p:sp>
      <p:pic>
        <p:nvPicPr>
          <p:cNvPr id="30724" name="Picture 5" descr="MPG_11e_Figure_03_21_L.jpg">
            <a:extLst>
              <a:ext uri="{FF2B5EF4-FFF2-40B4-BE49-F238E27FC236}">
                <a16:creationId xmlns:a16="http://schemas.microsoft.com/office/drawing/2014/main" id="{4AEB5D44-7541-44E6-9135-F96165CD6EE1}"/>
              </a:ext>
            </a:extLst>
          </p:cNvPr>
          <p:cNvPicPr>
            <a:picLocks noChangeAspect="1"/>
          </p:cNvPicPr>
          <p:nvPr/>
        </p:nvPicPr>
        <p:blipFill>
          <a:blip r:embed="rId4">
            <a:extLst>
              <a:ext uri="{28A0092B-C50C-407E-A947-70E740481C1C}">
                <a14:useLocalDpi xmlns:a14="http://schemas.microsoft.com/office/drawing/2010/main" val="0"/>
              </a:ext>
            </a:extLst>
          </a:blip>
          <a:srcRect b="2689"/>
          <a:stretch>
            <a:fillRect/>
          </a:stretch>
        </p:blipFill>
        <p:spPr bwMode="auto">
          <a:xfrm>
            <a:off x="6248401" y="1295400"/>
            <a:ext cx="4195763"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1">
            <a:extLst>
              <a:ext uri="{FF2B5EF4-FFF2-40B4-BE49-F238E27FC236}">
                <a16:creationId xmlns:a16="http://schemas.microsoft.com/office/drawing/2014/main" id="{D5EAEFA2-431D-4AA9-8E55-0A4355BC369E}"/>
              </a:ext>
            </a:extLst>
          </p:cNvPr>
          <p:cNvSpPr txBox="1">
            <a:spLocks noChangeArrowheads="1"/>
          </p:cNvSpPr>
          <p:nvPr/>
        </p:nvSpPr>
        <p:spPr bwMode="auto">
          <a:xfrm>
            <a:off x="8839200" y="1295401"/>
            <a:ext cx="1555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a:t>Windward</a:t>
            </a:r>
          </a:p>
        </p:txBody>
      </p:sp>
      <p:sp>
        <p:nvSpPr>
          <p:cNvPr id="30726" name="TextBox 2">
            <a:extLst>
              <a:ext uri="{FF2B5EF4-FFF2-40B4-BE49-F238E27FC236}">
                <a16:creationId xmlns:a16="http://schemas.microsoft.com/office/drawing/2014/main" id="{351724B2-0069-4F59-AE61-764EEA75CBDB}"/>
              </a:ext>
            </a:extLst>
          </p:cNvPr>
          <p:cNvSpPr txBox="1">
            <a:spLocks noChangeArrowheads="1"/>
          </p:cNvSpPr>
          <p:nvPr/>
        </p:nvSpPr>
        <p:spPr bwMode="auto">
          <a:xfrm>
            <a:off x="4724401" y="3733801"/>
            <a:ext cx="1368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a:t>Leeward</a:t>
            </a:r>
          </a:p>
        </p:txBody>
      </p:sp>
      <p:cxnSp>
        <p:nvCxnSpPr>
          <p:cNvPr id="30727" name="Straight Arrow Connector 4">
            <a:extLst>
              <a:ext uri="{FF2B5EF4-FFF2-40B4-BE49-F238E27FC236}">
                <a16:creationId xmlns:a16="http://schemas.microsoft.com/office/drawing/2014/main" id="{D6161328-C149-462B-802F-91CA42C7291D}"/>
              </a:ext>
            </a:extLst>
          </p:cNvPr>
          <p:cNvCxnSpPr>
            <a:cxnSpLocks noChangeShapeType="1"/>
          </p:cNvCxnSpPr>
          <p:nvPr/>
        </p:nvCxnSpPr>
        <p:spPr bwMode="auto">
          <a:xfrm flipV="1">
            <a:off x="6092826" y="2667000"/>
            <a:ext cx="917575" cy="1143000"/>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8" name="Straight Arrow Connector 6">
            <a:extLst>
              <a:ext uri="{FF2B5EF4-FFF2-40B4-BE49-F238E27FC236}">
                <a16:creationId xmlns:a16="http://schemas.microsoft.com/office/drawing/2014/main" id="{04A35A37-ECFB-4575-938A-135AFA268DBD}"/>
              </a:ext>
            </a:extLst>
          </p:cNvPr>
          <p:cNvCxnSpPr>
            <a:cxnSpLocks noChangeShapeType="1"/>
          </p:cNvCxnSpPr>
          <p:nvPr/>
        </p:nvCxnSpPr>
        <p:spPr bwMode="auto">
          <a:xfrm flipH="1">
            <a:off x="8610600" y="1828800"/>
            <a:ext cx="685800" cy="609600"/>
          </a:xfrm>
          <a:prstGeom prst="straightConnector1">
            <a:avLst/>
          </a:prstGeom>
          <a:noFill/>
          <a:ln w="9525" algn="ctr">
            <a:solidFill>
              <a:schemeClr val="tx1"/>
            </a:solidFill>
            <a:round/>
            <a:headEn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Video 1">
            <a:hlinkClick r:id="" action="ppaction://media"/>
            <a:extLst>
              <a:ext uri="{FF2B5EF4-FFF2-40B4-BE49-F238E27FC236}">
                <a16:creationId xmlns:a16="http://schemas.microsoft.com/office/drawing/2014/main" id="{CD492A0E-F5B6-482C-BE2C-A1D4F2ED4DB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429581837"/>
      </p:ext>
    </p:extLst>
  </p:cSld>
  <p:clrMapOvr>
    <a:masterClrMapping/>
  </p:clrMapOvr>
  <mc:AlternateContent xmlns:mc="http://schemas.openxmlformats.org/markup-compatibility/2006">
    <mc:Choice xmlns:p14="http://schemas.microsoft.com/office/powerpoint/2010/main" Requires="p14">
      <p:transition spd="slow" p14:dur="2000" advTm="55358"/>
    </mc:Choice>
    <mc:Fallback>
      <p:transition spd="slow" advTm="55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B22F1A9C-F470-4AD9-860C-E3C8583723EC}"/>
              </a:ext>
            </a:extLst>
          </p:cNvPr>
          <p:cNvSpPr>
            <a:spLocks noGrp="1"/>
          </p:cNvSpPr>
          <p:nvPr>
            <p:ph type="title"/>
          </p:nvPr>
        </p:nvSpPr>
        <p:spPr/>
        <p:txBody>
          <a:bodyPr/>
          <a:lstStyle/>
          <a:p>
            <a:pPr algn="ctr"/>
            <a:r>
              <a:rPr lang="en-US" altLang="en-US" dirty="0"/>
              <a:t>Weather and Climate</a:t>
            </a:r>
          </a:p>
        </p:txBody>
      </p:sp>
      <p:sp>
        <p:nvSpPr>
          <p:cNvPr id="31747" name="Content Placeholder 2">
            <a:extLst>
              <a:ext uri="{FF2B5EF4-FFF2-40B4-BE49-F238E27FC236}">
                <a16:creationId xmlns:a16="http://schemas.microsoft.com/office/drawing/2014/main" id="{4367BCD2-F1E8-4F62-BFF1-FE5844A0F67A}"/>
              </a:ext>
            </a:extLst>
          </p:cNvPr>
          <p:cNvSpPr>
            <a:spLocks noGrp="1"/>
          </p:cNvSpPr>
          <p:nvPr>
            <p:ph idx="1"/>
          </p:nvPr>
        </p:nvSpPr>
        <p:spPr>
          <a:xfrm>
            <a:off x="838200" y="1595325"/>
            <a:ext cx="4511675" cy="5106987"/>
          </a:xfrm>
        </p:spPr>
        <p:txBody>
          <a:bodyPr/>
          <a:lstStyle/>
          <a:p>
            <a:pPr eaLnBrk="1" hangingPunct="1"/>
            <a:r>
              <a:rPr lang="en-US" altLang="en-US" dirty="0">
                <a:ea typeface="ヒラギノ角ゴ Pro W3" charset="-128"/>
              </a:rPr>
              <a:t>Storms</a:t>
            </a:r>
          </a:p>
          <a:p>
            <a:pPr lvl="1" eaLnBrk="1" hangingPunct="1"/>
            <a:r>
              <a:rPr lang="en-US" altLang="en-US" dirty="0"/>
              <a:t>Control weather and climate through atmospheric modification</a:t>
            </a:r>
          </a:p>
          <a:p>
            <a:pPr lvl="1" eaLnBrk="1" hangingPunct="1"/>
            <a:r>
              <a:rPr lang="en-US" altLang="en-US" dirty="0"/>
              <a:t>Some storms prominent enough to affect climate</a:t>
            </a:r>
          </a:p>
          <a:p>
            <a:endParaRPr lang="en-US" altLang="en-US" dirty="0">
              <a:ea typeface="ヒラギノ角ゴ Pro W3" charset="-128"/>
            </a:endParaRPr>
          </a:p>
        </p:txBody>
      </p:sp>
      <p:pic>
        <p:nvPicPr>
          <p:cNvPr id="31748" name="Picture 5" descr="MPG_11e_Figure_03_22_L.jpg">
            <a:extLst>
              <a:ext uri="{FF2B5EF4-FFF2-40B4-BE49-F238E27FC236}">
                <a16:creationId xmlns:a16="http://schemas.microsoft.com/office/drawing/2014/main" id="{2DAE6874-D973-4BCB-AC1E-5D45CFA2CF32}"/>
              </a:ext>
            </a:extLst>
          </p:cNvPr>
          <p:cNvPicPr>
            <a:picLocks noChangeAspect="1"/>
          </p:cNvPicPr>
          <p:nvPr/>
        </p:nvPicPr>
        <p:blipFill>
          <a:blip r:embed="rId4">
            <a:extLst>
              <a:ext uri="{28A0092B-C50C-407E-A947-70E740481C1C}">
                <a14:useLocalDpi xmlns:a14="http://schemas.microsoft.com/office/drawing/2010/main" val="0"/>
              </a:ext>
            </a:extLst>
          </a:blip>
          <a:srcRect b="2629"/>
          <a:stretch>
            <a:fillRect/>
          </a:stretch>
        </p:blipFill>
        <p:spPr bwMode="auto">
          <a:xfrm>
            <a:off x="6324601" y="1355726"/>
            <a:ext cx="4124325"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1A823675-B657-409A-9B4C-0AB2FD1A2E7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082286090"/>
      </p:ext>
    </p:extLst>
  </p:cSld>
  <p:clrMapOvr>
    <a:masterClrMapping/>
  </p:clrMapOvr>
  <mc:AlternateContent xmlns:mc="http://schemas.openxmlformats.org/markup-compatibility/2006">
    <mc:Choice xmlns:p14="http://schemas.microsoft.com/office/powerpoint/2010/main" Requires="p14">
      <p:transition spd="slow" p14:dur="2000" advTm="19425"/>
    </mc:Choice>
    <mc:Fallback>
      <p:transition spd="slow" advTm="19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3363668D-7C59-45A7-92BA-537945A036CA}"/>
              </a:ext>
            </a:extLst>
          </p:cNvPr>
          <p:cNvSpPr>
            <a:spLocks noGrp="1"/>
          </p:cNvSpPr>
          <p:nvPr>
            <p:ph type="title"/>
          </p:nvPr>
        </p:nvSpPr>
        <p:spPr/>
        <p:txBody>
          <a:bodyPr/>
          <a:lstStyle/>
          <a:p>
            <a:r>
              <a:rPr lang="en-US" altLang="en-US" dirty="0"/>
              <a:t>Weather and Climate</a:t>
            </a:r>
          </a:p>
        </p:txBody>
      </p:sp>
      <p:sp>
        <p:nvSpPr>
          <p:cNvPr id="33795" name="Content Placeholder 2">
            <a:extLst>
              <a:ext uri="{FF2B5EF4-FFF2-40B4-BE49-F238E27FC236}">
                <a16:creationId xmlns:a16="http://schemas.microsoft.com/office/drawing/2014/main" id="{58A7F428-9E98-43D7-B578-3C9B0DC03F09}"/>
              </a:ext>
            </a:extLst>
          </p:cNvPr>
          <p:cNvSpPr>
            <a:spLocks noGrp="1"/>
          </p:cNvSpPr>
          <p:nvPr>
            <p:ph idx="1"/>
          </p:nvPr>
        </p:nvSpPr>
        <p:spPr/>
        <p:txBody>
          <a:bodyPr/>
          <a:lstStyle/>
          <a:p>
            <a:r>
              <a:rPr lang="en-US" altLang="en-US" dirty="0">
                <a:ea typeface="ヒラギノ角ゴ Pro W3" charset="-128"/>
              </a:rPr>
              <a:t>The Coriolis </a:t>
            </a:r>
            <a:r>
              <a:rPr lang="en-US" altLang="en-US" dirty="0" err="1">
                <a:ea typeface="ヒラギノ角ゴ Pro W3" charset="-128"/>
              </a:rPr>
              <a:t>ec</a:t>
            </a:r>
            <a:endParaRPr lang="en-US" altLang="en-US" dirty="0">
              <a:ea typeface="ヒラギノ角ゴ Pro W3" charset="-128"/>
            </a:endParaRPr>
          </a:p>
        </p:txBody>
      </p:sp>
      <p:pic>
        <p:nvPicPr>
          <p:cNvPr id="33796" name="Picture 5" descr="MPG_11e_Figure_03_23_L.jpg">
            <a:extLst>
              <a:ext uri="{FF2B5EF4-FFF2-40B4-BE49-F238E27FC236}">
                <a16:creationId xmlns:a16="http://schemas.microsoft.com/office/drawing/2014/main" id="{3BBBA963-3D1F-4D84-8CE0-976E2B976119}"/>
              </a:ext>
            </a:extLst>
          </p:cNvPr>
          <p:cNvPicPr>
            <a:picLocks noChangeAspect="1"/>
          </p:cNvPicPr>
          <p:nvPr/>
        </p:nvPicPr>
        <p:blipFill>
          <a:blip r:embed="rId5">
            <a:extLst>
              <a:ext uri="{28A0092B-C50C-407E-A947-70E740481C1C}">
                <a14:useLocalDpi xmlns:a14="http://schemas.microsoft.com/office/drawing/2010/main" val="0"/>
              </a:ext>
            </a:extLst>
          </a:blip>
          <a:srcRect b="3239"/>
          <a:stretch>
            <a:fillRect/>
          </a:stretch>
        </p:blipFill>
        <p:spPr bwMode="auto">
          <a:xfrm>
            <a:off x="2895600" y="1981200"/>
            <a:ext cx="62484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A7F37D0A-C388-40FA-A5C3-90D6F41C204B}"/>
                  </a:ext>
                </a:extLst>
              </p14:cNvPr>
              <p14:cNvContentPartPr/>
              <p14:nvPr>
                <p:extLst>
                  <p:ext uri="{42D2F446-02D8-4167-A562-619A0277C38B}">
                    <p15:isNarration xmlns:p15="http://schemas.microsoft.com/office/powerpoint/2012/main" val="1"/>
                  </p:ext>
                </p:extLst>
              </p14:nvPr>
            </p14:nvContentPartPr>
            <p14:xfrm>
              <a:off x="5858280" y="3117600"/>
              <a:ext cx="697680" cy="666720"/>
            </p14:xfrm>
          </p:contentPart>
        </mc:Choice>
        <mc:Fallback>
          <p:pic>
            <p:nvPicPr>
              <p:cNvPr id="2" name="Ink 1">
                <a:extLst>
                  <a:ext uri="{FF2B5EF4-FFF2-40B4-BE49-F238E27FC236}">
                    <a16:creationId xmlns:a16="http://schemas.microsoft.com/office/drawing/2014/main" id="{A7F37D0A-C388-40FA-A5C3-90D6F41C204B}"/>
                  </a:ext>
                </a:extLst>
              </p:cNvPr>
              <p:cNvPicPr>
                <a:picLocks noGrp="1" noRot="1" noChangeAspect="1" noMove="1" noResize="1" noEditPoints="1" noAdjustHandles="1" noChangeArrowheads="1" noChangeShapeType="1"/>
              </p:cNvPicPr>
              <p:nvPr/>
            </p:nvPicPr>
            <p:blipFill>
              <a:blip r:embed="rId7"/>
              <a:stretch>
                <a:fillRect/>
              </a:stretch>
            </p:blipFill>
            <p:spPr>
              <a:xfrm>
                <a:off x="5848920" y="3108240"/>
                <a:ext cx="716400" cy="685440"/>
              </a:xfrm>
              <a:prstGeom prst="rect">
                <a:avLst/>
              </a:prstGeom>
            </p:spPr>
          </p:pic>
        </mc:Fallback>
      </mc:AlternateContent>
      <p:pic>
        <p:nvPicPr>
          <p:cNvPr id="3" name="Video 2">
            <a:hlinkClick r:id="" action="ppaction://media"/>
            <a:extLst>
              <a:ext uri="{FF2B5EF4-FFF2-40B4-BE49-F238E27FC236}">
                <a16:creationId xmlns:a16="http://schemas.microsoft.com/office/drawing/2014/main" id="{ABC846E2-5E5E-499A-84FE-384F67F75A2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509293438"/>
      </p:ext>
    </p:extLst>
  </p:cSld>
  <p:clrMapOvr>
    <a:masterClrMapping/>
  </p:clrMapOvr>
  <mc:AlternateContent xmlns:mc="http://schemas.openxmlformats.org/markup-compatibility/2006">
    <mc:Choice xmlns:p14="http://schemas.microsoft.com/office/powerpoint/2010/main" Requires="p14">
      <p:transition spd="slow" p14:dur="2000" advTm="81695"/>
    </mc:Choice>
    <mc:Fallback>
      <p:transition spd="slow" advTm="81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A534451B-1719-4634-9DD6-FE20F40AFAEF}"/>
              </a:ext>
            </a:extLst>
          </p:cNvPr>
          <p:cNvSpPr>
            <a:spLocks noGrp="1"/>
          </p:cNvSpPr>
          <p:nvPr>
            <p:ph type="title"/>
          </p:nvPr>
        </p:nvSpPr>
        <p:spPr/>
        <p:txBody>
          <a:bodyPr/>
          <a:lstStyle/>
          <a:p>
            <a:pPr algn="ctr"/>
            <a:r>
              <a:rPr lang="en-US" altLang="en-US" dirty="0"/>
              <a:t>Weather and Climate</a:t>
            </a:r>
          </a:p>
        </p:txBody>
      </p:sp>
      <p:sp>
        <p:nvSpPr>
          <p:cNvPr id="32771" name="Content Placeholder 2">
            <a:extLst>
              <a:ext uri="{FF2B5EF4-FFF2-40B4-BE49-F238E27FC236}">
                <a16:creationId xmlns:a16="http://schemas.microsoft.com/office/drawing/2014/main" id="{4FC43B25-5B26-4E6F-AFD9-E041BDD09586}"/>
              </a:ext>
            </a:extLst>
          </p:cNvPr>
          <p:cNvSpPr>
            <a:spLocks noGrp="1"/>
          </p:cNvSpPr>
          <p:nvPr>
            <p:ph idx="1"/>
          </p:nvPr>
        </p:nvSpPr>
        <p:spPr>
          <a:xfrm>
            <a:off x="1277333" y="1503227"/>
            <a:ext cx="7864475" cy="5106987"/>
          </a:xfrm>
        </p:spPr>
        <p:txBody>
          <a:bodyPr/>
          <a:lstStyle/>
          <a:p>
            <a:pPr eaLnBrk="1" hangingPunct="1"/>
            <a:r>
              <a:rPr lang="en-US" altLang="en-US" dirty="0">
                <a:ea typeface="ヒラギノ角ゴ Pro W3" charset="-128"/>
              </a:rPr>
              <a:t>Coriolis effect</a:t>
            </a:r>
          </a:p>
          <a:p>
            <a:pPr lvl="1" eaLnBrk="1" hangingPunct="1"/>
            <a:r>
              <a:rPr lang="en-US" altLang="en-US" dirty="0"/>
              <a:t>Rotation of Earth modifies path of forward motion over great distances</a:t>
            </a:r>
          </a:p>
          <a:p>
            <a:pPr lvl="1" eaLnBrk="1" hangingPunct="1"/>
            <a:r>
              <a:rPr lang="en-US" altLang="en-US" dirty="0"/>
              <a:t>Causes a rightward turn to motion in the Northern Hemisphere</a:t>
            </a:r>
          </a:p>
          <a:p>
            <a:pPr lvl="1" eaLnBrk="1" hangingPunct="1"/>
            <a:r>
              <a:rPr lang="en-US" altLang="en-US" dirty="0"/>
              <a:t>Causes a leftward turn in the Southern Hemisphere</a:t>
            </a:r>
          </a:p>
          <a:p>
            <a:pPr lvl="1" eaLnBrk="1" hangingPunct="1"/>
            <a:r>
              <a:rPr lang="en-US" altLang="en-US" dirty="0"/>
              <a:t>Deflection greatest at the poles; zero at the equator</a:t>
            </a:r>
          </a:p>
          <a:p>
            <a:pPr lvl="1" eaLnBrk="1" hangingPunct="1"/>
            <a:r>
              <a:rPr lang="en-US" altLang="en-US" dirty="0"/>
              <a:t>Proportional to the speed of the object</a:t>
            </a:r>
          </a:p>
          <a:p>
            <a:pPr lvl="1" eaLnBrk="1" hangingPunct="1"/>
            <a:r>
              <a:rPr lang="en-US" altLang="en-US" dirty="0"/>
              <a:t>Has no influence on speed</a:t>
            </a:r>
          </a:p>
          <a:p>
            <a:pPr lvl="1" eaLnBrk="1" hangingPunct="1"/>
            <a:r>
              <a:rPr lang="en-US" altLang="en-US" dirty="0"/>
              <a:t>Influences wind patterns within storms and hurricanes and can contribute to upwelling of cold ocean water near coasts- </a:t>
            </a:r>
          </a:p>
          <a:p>
            <a:endParaRPr lang="en-US" altLang="en-US" dirty="0">
              <a:ea typeface="ヒラギノ角ゴ Pro W3" charset="-128"/>
            </a:endParaRPr>
          </a:p>
        </p:txBody>
      </p:sp>
      <p:pic>
        <p:nvPicPr>
          <p:cNvPr id="2" name="Video 1">
            <a:hlinkClick r:id="" action="ppaction://media"/>
            <a:extLst>
              <a:ext uri="{FF2B5EF4-FFF2-40B4-BE49-F238E27FC236}">
                <a16:creationId xmlns:a16="http://schemas.microsoft.com/office/drawing/2014/main" id="{91C80CF8-2DD5-4FAF-B04D-8F4026DCD81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691025722"/>
      </p:ext>
    </p:extLst>
  </p:cSld>
  <p:clrMapOvr>
    <a:masterClrMapping/>
  </p:clrMapOvr>
  <mc:AlternateContent xmlns:mc="http://schemas.openxmlformats.org/markup-compatibility/2006">
    <mc:Choice xmlns:p14="http://schemas.microsoft.com/office/powerpoint/2010/main" Requires="p14">
      <p:transition spd="slow" p14:dur="2000" advTm="64604"/>
    </mc:Choice>
    <mc:Fallback>
      <p:transition spd="slow" advTm="64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8EEC23DF-AF24-42C2-A454-2B0998608B9F}"/>
              </a:ext>
            </a:extLst>
          </p:cNvPr>
          <p:cNvSpPr>
            <a:spLocks noGrp="1"/>
          </p:cNvSpPr>
          <p:nvPr>
            <p:ph type="title"/>
          </p:nvPr>
        </p:nvSpPr>
        <p:spPr/>
        <p:txBody>
          <a:bodyPr/>
          <a:lstStyle/>
          <a:p>
            <a:pPr algn="ctr"/>
            <a:r>
              <a:rPr lang="en-US" altLang="en-US" dirty="0"/>
              <a:t>Consequences of Coriolis Effect</a:t>
            </a:r>
          </a:p>
        </p:txBody>
      </p:sp>
      <p:sp>
        <p:nvSpPr>
          <p:cNvPr id="34819" name="Content Placeholder 2">
            <a:extLst>
              <a:ext uri="{FF2B5EF4-FFF2-40B4-BE49-F238E27FC236}">
                <a16:creationId xmlns:a16="http://schemas.microsoft.com/office/drawing/2014/main" id="{70877D6F-71BE-4A15-9AAD-2BC394B04164}"/>
              </a:ext>
            </a:extLst>
          </p:cNvPr>
          <p:cNvSpPr>
            <a:spLocks noGrp="1"/>
          </p:cNvSpPr>
          <p:nvPr>
            <p:ph idx="1"/>
          </p:nvPr>
        </p:nvSpPr>
        <p:spPr/>
        <p:txBody>
          <a:bodyPr/>
          <a:lstStyle/>
          <a:p>
            <a:r>
              <a:rPr lang="en-US" altLang="en-US">
                <a:ea typeface="ヒラギノ角ゴ Pro W3" charset="-128"/>
              </a:rPr>
              <a:t>Influences wind patterns and ocean patterns. </a:t>
            </a:r>
          </a:p>
          <a:p>
            <a:r>
              <a:rPr lang="en-US" altLang="en-US">
                <a:ea typeface="ヒラギノ角ゴ Pro W3" charset="-128"/>
              </a:rPr>
              <a:t>Airplanes</a:t>
            </a:r>
          </a:p>
          <a:p>
            <a:r>
              <a:rPr lang="en-US" altLang="en-US">
                <a:ea typeface="ヒラギノ角ゴ Pro W3" charset="-128"/>
              </a:rPr>
              <a:t>Missiles</a:t>
            </a:r>
          </a:p>
          <a:p>
            <a:r>
              <a:rPr lang="en-US" altLang="en-US">
                <a:ea typeface="ヒラギノ角ゴ Pro W3" charset="-128"/>
              </a:rPr>
              <a:t>Not your water in sink of bathtub. !</a:t>
            </a:r>
          </a:p>
        </p:txBody>
      </p:sp>
      <p:pic>
        <p:nvPicPr>
          <p:cNvPr id="2" name="Video 1">
            <a:hlinkClick r:id="" action="ppaction://media"/>
            <a:extLst>
              <a:ext uri="{FF2B5EF4-FFF2-40B4-BE49-F238E27FC236}">
                <a16:creationId xmlns:a16="http://schemas.microsoft.com/office/drawing/2014/main" id="{BC1B9CF0-B55A-4EAC-9D09-BCF4B382E26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69135049"/>
      </p:ext>
    </p:extLst>
  </p:cSld>
  <p:clrMapOvr>
    <a:masterClrMapping/>
  </p:clrMapOvr>
  <mc:AlternateContent xmlns:mc="http://schemas.openxmlformats.org/markup-compatibility/2006">
    <mc:Choice xmlns:p14="http://schemas.microsoft.com/office/powerpoint/2010/main" Requires="p14">
      <p:transition spd="slow" p14:dur="2000" advTm="51712"/>
    </mc:Choice>
    <mc:Fallback>
      <p:transition spd="slow" advTm="51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a:extLst>
              <a:ext uri="{FF2B5EF4-FFF2-40B4-BE49-F238E27FC236}">
                <a16:creationId xmlns:a16="http://schemas.microsoft.com/office/drawing/2014/main" id="{B34C61BD-06F5-49B4-9CD4-68D6AE1F894E}"/>
              </a:ext>
            </a:extLst>
          </p:cNvPr>
          <p:cNvSpPr>
            <a:spLocks noGrp="1" noChangeArrowheads="1"/>
          </p:cNvSpPr>
          <p:nvPr>
            <p:ph type="title"/>
          </p:nvPr>
        </p:nvSpPr>
        <p:spPr>
          <a:xfrm>
            <a:off x="1066800" y="0"/>
            <a:ext cx="10515600" cy="1325563"/>
          </a:xfrm>
        </p:spPr>
        <p:txBody>
          <a:bodyPr/>
          <a:lstStyle/>
          <a:p>
            <a:pPr eaLnBrk="1" hangingPunct="1"/>
            <a:r>
              <a:rPr lang="en-US" altLang="en-US" dirty="0"/>
              <a:t>Size and Composition of the Atmosphere</a:t>
            </a:r>
          </a:p>
        </p:txBody>
      </p:sp>
      <p:sp>
        <p:nvSpPr>
          <p:cNvPr id="14339" name="Rectangle 6">
            <a:extLst>
              <a:ext uri="{FF2B5EF4-FFF2-40B4-BE49-F238E27FC236}">
                <a16:creationId xmlns:a16="http://schemas.microsoft.com/office/drawing/2014/main" id="{544D2CA0-458D-4EFD-BCCE-400498ECAFD1}"/>
              </a:ext>
            </a:extLst>
          </p:cNvPr>
          <p:cNvSpPr>
            <a:spLocks noGrp="1" noChangeArrowheads="1"/>
          </p:cNvSpPr>
          <p:nvPr>
            <p:ph type="body" idx="1"/>
          </p:nvPr>
        </p:nvSpPr>
        <p:spPr>
          <a:xfrm>
            <a:off x="1066800" y="1050904"/>
            <a:ext cx="4572000" cy="5106988"/>
          </a:xfrm>
        </p:spPr>
        <p:txBody>
          <a:bodyPr/>
          <a:lstStyle/>
          <a:p>
            <a:pPr eaLnBrk="1" hangingPunct="1"/>
            <a:r>
              <a:rPr lang="en-US" altLang="en-US" dirty="0">
                <a:ea typeface="ヒラギノ角ゴ Pro W3" charset="-128"/>
              </a:rPr>
              <a:t>Atmosphere uniformly surrounds Earth</a:t>
            </a:r>
          </a:p>
          <a:p>
            <a:pPr eaLnBrk="1" hangingPunct="1"/>
            <a:r>
              <a:rPr lang="en-US" altLang="en-US" dirty="0">
                <a:ea typeface="ヒラギノ角ゴ Pro W3" charset="-128"/>
              </a:rPr>
              <a:t>Held down by Earth</a:t>
            </a:r>
            <a:r>
              <a:rPr lang="ja-JP" altLang="en-US" dirty="0">
                <a:ea typeface="ヒラギノ角ゴ Pro W3" charset="-128"/>
              </a:rPr>
              <a:t>’</a:t>
            </a:r>
            <a:r>
              <a:rPr lang="en-US" altLang="ja-JP" dirty="0">
                <a:ea typeface="ヒラギノ角ゴ Pro W3" charset="-128"/>
              </a:rPr>
              <a:t>s gravity</a:t>
            </a:r>
          </a:p>
          <a:p>
            <a:pPr eaLnBrk="1" hangingPunct="1"/>
            <a:r>
              <a:rPr lang="en-US" altLang="en-US" dirty="0">
                <a:ea typeface="ヒラギノ角ゴ Pro W3" charset="-128"/>
              </a:rPr>
              <a:t>Extends up to 10,000 km </a:t>
            </a:r>
            <a:br>
              <a:rPr lang="en-US" altLang="en-US" dirty="0">
                <a:ea typeface="ヒラギノ角ゴ Pro W3" charset="-128"/>
              </a:rPr>
            </a:br>
            <a:r>
              <a:rPr lang="en-US" altLang="en-US" dirty="0">
                <a:ea typeface="ヒラギノ角ゴ Pro W3" charset="-128"/>
              </a:rPr>
              <a:t>from the surface</a:t>
            </a:r>
          </a:p>
          <a:p>
            <a:pPr eaLnBrk="1" hangingPunct="1"/>
            <a:r>
              <a:rPr lang="en-US" altLang="en-US" dirty="0">
                <a:ea typeface="ヒラギノ角ゴ Pro W3" charset="-128"/>
              </a:rPr>
              <a:t>More than 50% of the total mass is below 6 km</a:t>
            </a:r>
          </a:p>
          <a:p>
            <a:pPr eaLnBrk="1" hangingPunct="1"/>
            <a:r>
              <a:rPr lang="en-US" altLang="en-US" dirty="0">
                <a:ea typeface="ヒラギノ角ゴ Pro W3" charset="-128"/>
              </a:rPr>
              <a:t>Development of the atmosphere </a:t>
            </a:r>
          </a:p>
          <a:p>
            <a:pPr eaLnBrk="1" hangingPunct="1">
              <a:buFontTx/>
              <a:buNone/>
            </a:pPr>
            <a:endParaRPr lang="en-US" altLang="en-US" dirty="0">
              <a:ea typeface="ヒラギノ角ゴ Pro W3" charset="-128"/>
            </a:endParaRPr>
          </a:p>
        </p:txBody>
      </p:sp>
      <p:pic>
        <p:nvPicPr>
          <p:cNvPr id="14340" name="Picture 5" descr="MPG_11e_Figure_03_02_L.jpg">
            <a:extLst>
              <a:ext uri="{FF2B5EF4-FFF2-40B4-BE49-F238E27FC236}">
                <a16:creationId xmlns:a16="http://schemas.microsoft.com/office/drawing/2014/main" id="{FB4F4C5B-F83B-4FB2-919B-FF2E5864819A}"/>
              </a:ext>
            </a:extLst>
          </p:cNvPr>
          <p:cNvPicPr>
            <a:picLocks noChangeAspect="1"/>
          </p:cNvPicPr>
          <p:nvPr/>
        </p:nvPicPr>
        <p:blipFill>
          <a:blip r:embed="rId5">
            <a:extLst>
              <a:ext uri="{28A0092B-C50C-407E-A947-70E740481C1C}">
                <a14:useLocalDpi xmlns:a14="http://schemas.microsoft.com/office/drawing/2010/main" val="0"/>
              </a:ext>
            </a:extLst>
          </a:blip>
          <a:srcRect b="2972"/>
          <a:stretch>
            <a:fillRect/>
          </a:stretch>
        </p:blipFill>
        <p:spPr bwMode="auto">
          <a:xfrm>
            <a:off x="6324600" y="1066801"/>
            <a:ext cx="4191000"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F55F0BAC-50A6-4E7A-BCE5-D0AFB20C842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251926764"/>
      </p:ext>
    </p:extLst>
  </p:cSld>
  <p:clrMapOvr>
    <a:masterClrMapping/>
  </p:clrMapOvr>
  <mc:AlternateContent xmlns:mc="http://schemas.openxmlformats.org/markup-compatibility/2006">
    <mc:Choice xmlns:p14="http://schemas.microsoft.com/office/powerpoint/2010/main" Requires="p14">
      <p:transition spd="slow" p14:dur="2000" advTm="64420"/>
    </mc:Choice>
    <mc:Fallback>
      <p:transition spd="slow" advTm="64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C026CBA-D3B0-42A8-8A55-36D8E4807C2D}"/>
              </a:ext>
            </a:extLst>
          </p:cNvPr>
          <p:cNvSpPr>
            <a:spLocks noGrp="1"/>
          </p:cNvSpPr>
          <p:nvPr>
            <p:ph type="title"/>
          </p:nvPr>
        </p:nvSpPr>
        <p:spPr/>
        <p:txBody>
          <a:bodyPr/>
          <a:lstStyle/>
          <a:p>
            <a:r>
              <a:rPr lang="en-US" altLang="en-US"/>
              <a:t>Composition of the Atmosphere</a:t>
            </a:r>
          </a:p>
        </p:txBody>
      </p:sp>
      <p:sp>
        <p:nvSpPr>
          <p:cNvPr id="15363" name="Content Placeholder 2">
            <a:extLst>
              <a:ext uri="{FF2B5EF4-FFF2-40B4-BE49-F238E27FC236}">
                <a16:creationId xmlns:a16="http://schemas.microsoft.com/office/drawing/2014/main" id="{3B2875DC-51C1-4D1D-BC63-5A08989F543A}"/>
              </a:ext>
            </a:extLst>
          </p:cNvPr>
          <p:cNvSpPr>
            <a:spLocks noGrp="1"/>
          </p:cNvSpPr>
          <p:nvPr>
            <p:ph idx="1"/>
          </p:nvPr>
        </p:nvSpPr>
        <p:spPr>
          <a:xfrm>
            <a:off x="1889126" y="1141414"/>
            <a:ext cx="4587875" cy="5106987"/>
          </a:xfrm>
        </p:spPr>
        <p:txBody>
          <a:bodyPr/>
          <a:lstStyle/>
          <a:p>
            <a:pPr eaLnBrk="1" hangingPunct="1"/>
            <a:r>
              <a:rPr lang="en-US" altLang="en-US">
                <a:ea typeface="ヒラギノ角ゴ Pro W3" charset="-128"/>
              </a:rPr>
              <a:t>Two primary gas types</a:t>
            </a:r>
          </a:p>
          <a:p>
            <a:pPr lvl="1" eaLnBrk="1" hangingPunct="1"/>
            <a:r>
              <a:rPr lang="en-US" altLang="en-US"/>
              <a:t>Permanent</a:t>
            </a:r>
          </a:p>
          <a:p>
            <a:pPr lvl="2" eaLnBrk="1" hangingPunct="1"/>
            <a:r>
              <a:rPr lang="en-US" altLang="en-US"/>
              <a:t>Oxygen and nitrogen</a:t>
            </a:r>
          </a:p>
          <a:p>
            <a:pPr lvl="1" eaLnBrk="1" hangingPunct="1"/>
            <a:r>
              <a:rPr lang="en-US" altLang="en-US"/>
              <a:t>Variable</a:t>
            </a:r>
          </a:p>
          <a:p>
            <a:pPr lvl="2" eaLnBrk="1" hangingPunct="1"/>
            <a:r>
              <a:rPr lang="en-US" altLang="en-US"/>
              <a:t>Water vapor</a:t>
            </a:r>
          </a:p>
          <a:p>
            <a:pPr lvl="2" eaLnBrk="1" hangingPunct="1"/>
            <a:r>
              <a:rPr lang="en-US" altLang="en-US"/>
              <a:t>Carbon dioxide</a:t>
            </a:r>
          </a:p>
          <a:p>
            <a:pPr lvl="2" eaLnBrk="1" hangingPunct="1"/>
            <a:r>
              <a:rPr lang="en-US" altLang="en-US"/>
              <a:t>Ozone</a:t>
            </a:r>
          </a:p>
          <a:p>
            <a:pPr lvl="2" eaLnBrk="1" hangingPunct="1"/>
            <a:r>
              <a:rPr lang="en-US" altLang="en-US"/>
              <a:t>Other variable gases</a:t>
            </a:r>
          </a:p>
          <a:p>
            <a:pPr eaLnBrk="1" hangingPunct="1"/>
            <a:r>
              <a:rPr lang="en-US" altLang="en-US">
                <a:ea typeface="ヒラギノ角ゴ Pro W3" charset="-128"/>
              </a:rPr>
              <a:t>Permanent gases make </a:t>
            </a:r>
            <a:br>
              <a:rPr lang="en-US" altLang="en-US">
                <a:ea typeface="ヒラギノ角ゴ Pro W3" charset="-128"/>
              </a:rPr>
            </a:br>
            <a:r>
              <a:rPr lang="en-US" altLang="en-US">
                <a:ea typeface="ヒラギノ角ゴ Pro W3" charset="-128"/>
              </a:rPr>
              <a:t>up over 95% of total atmosphere</a:t>
            </a:r>
          </a:p>
          <a:p>
            <a:endParaRPr lang="en-US" altLang="en-US">
              <a:ea typeface="ヒラギノ角ゴ Pro W3" charset="-128"/>
            </a:endParaRPr>
          </a:p>
        </p:txBody>
      </p:sp>
      <p:pic>
        <p:nvPicPr>
          <p:cNvPr id="15364" name="Picture 5" descr="MPG_11e_Figure_03_03_L.jpg">
            <a:extLst>
              <a:ext uri="{FF2B5EF4-FFF2-40B4-BE49-F238E27FC236}">
                <a16:creationId xmlns:a16="http://schemas.microsoft.com/office/drawing/2014/main" id="{1E439071-75CE-4048-AB05-3C1250504AB8}"/>
              </a:ext>
            </a:extLst>
          </p:cNvPr>
          <p:cNvPicPr>
            <a:picLocks noChangeAspect="1"/>
          </p:cNvPicPr>
          <p:nvPr/>
        </p:nvPicPr>
        <p:blipFill>
          <a:blip r:embed="rId5">
            <a:extLst>
              <a:ext uri="{28A0092B-C50C-407E-A947-70E740481C1C}">
                <a14:useLocalDpi xmlns:a14="http://schemas.microsoft.com/office/drawing/2010/main" val="0"/>
              </a:ext>
            </a:extLst>
          </a:blip>
          <a:srcRect b="2547"/>
          <a:stretch>
            <a:fillRect/>
          </a:stretch>
        </p:blipFill>
        <p:spPr bwMode="auto">
          <a:xfrm>
            <a:off x="6019800" y="1293813"/>
            <a:ext cx="4414838"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9841857D-7982-4522-BA0C-A9E4B8BB59D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718774837"/>
      </p:ext>
    </p:extLst>
  </p:cSld>
  <p:clrMapOvr>
    <a:masterClrMapping/>
  </p:clrMapOvr>
  <mc:AlternateContent xmlns:mc="http://schemas.openxmlformats.org/markup-compatibility/2006">
    <mc:Choice xmlns:p14="http://schemas.microsoft.com/office/powerpoint/2010/main" Requires="p14">
      <p:transition spd="slow" p14:dur="2000" advTm="58677"/>
    </mc:Choice>
    <mc:Fallback>
      <p:transition spd="slow" advTm="58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B82791D8-7377-467F-A0E3-8A9C06AD2D70}"/>
              </a:ext>
            </a:extLst>
          </p:cNvPr>
          <p:cNvSpPr>
            <a:spLocks noGrp="1"/>
          </p:cNvSpPr>
          <p:nvPr>
            <p:ph type="title"/>
          </p:nvPr>
        </p:nvSpPr>
        <p:spPr>
          <a:xfrm>
            <a:off x="1524000" y="0"/>
            <a:ext cx="9144000" cy="584200"/>
          </a:xfrm>
        </p:spPr>
        <p:txBody>
          <a:bodyPr>
            <a:normAutofit fontScale="90000"/>
          </a:bodyPr>
          <a:lstStyle/>
          <a:p>
            <a:r>
              <a:rPr lang="en-US" altLang="en-US"/>
              <a:t>Composition of the Atmosphere</a:t>
            </a:r>
          </a:p>
        </p:txBody>
      </p:sp>
      <p:sp>
        <p:nvSpPr>
          <p:cNvPr id="16387" name="Content Placeholder 2">
            <a:extLst>
              <a:ext uri="{FF2B5EF4-FFF2-40B4-BE49-F238E27FC236}">
                <a16:creationId xmlns:a16="http://schemas.microsoft.com/office/drawing/2014/main" id="{07469275-F9AB-4F73-8FFA-8634CC0C16B3}"/>
              </a:ext>
            </a:extLst>
          </p:cNvPr>
          <p:cNvSpPr>
            <a:spLocks noGrp="1"/>
          </p:cNvSpPr>
          <p:nvPr>
            <p:ph idx="1"/>
          </p:nvPr>
        </p:nvSpPr>
        <p:spPr>
          <a:xfrm>
            <a:off x="1889126" y="1141414"/>
            <a:ext cx="6950075" cy="5106987"/>
          </a:xfrm>
        </p:spPr>
        <p:txBody>
          <a:bodyPr/>
          <a:lstStyle/>
          <a:p>
            <a:pPr eaLnBrk="1" hangingPunct="1"/>
            <a:r>
              <a:rPr lang="en-US" altLang="en-US">
                <a:ea typeface="ヒラギノ角ゴ Pro W3" charset="-128"/>
              </a:rPr>
              <a:t>Particulates</a:t>
            </a:r>
          </a:p>
          <a:p>
            <a:pPr lvl="1" eaLnBrk="1" hangingPunct="1"/>
            <a:r>
              <a:rPr lang="en-US" altLang="en-US"/>
              <a:t>Non-gaseous particles that exist in </a:t>
            </a:r>
            <a:br>
              <a:rPr lang="en-US" altLang="en-US"/>
            </a:br>
            <a:r>
              <a:rPr lang="en-US" altLang="en-US"/>
              <a:t>the atmosphere</a:t>
            </a:r>
          </a:p>
          <a:p>
            <a:pPr lvl="1" eaLnBrk="1" hangingPunct="1"/>
            <a:r>
              <a:rPr lang="en-US" altLang="en-US"/>
              <a:t>Many human-induced and natural types</a:t>
            </a:r>
          </a:p>
          <a:p>
            <a:pPr lvl="1" eaLnBrk="1" hangingPunct="1"/>
            <a:r>
              <a:rPr lang="en-US" altLang="en-US"/>
              <a:t>Many are hygroscopic</a:t>
            </a:r>
          </a:p>
          <a:p>
            <a:pPr lvl="1" eaLnBrk="1" hangingPunct="1"/>
            <a:r>
              <a:rPr lang="en-US" altLang="en-US"/>
              <a:t>Some reflect or absorb sunlight</a:t>
            </a:r>
          </a:p>
          <a:p>
            <a:endParaRPr lang="en-US" altLang="en-US">
              <a:ea typeface="ヒラギノ角ゴ Pro W3" charset="-128"/>
            </a:endParaRPr>
          </a:p>
        </p:txBody>
      </p:sp>
      <p:pic>
        <p:nvPicPr>
          <p:cNvPr id="16388" name="Picture 5" descr="MPG_11e_Figure_03_04_L.jpg">
            <a:extLst>
              <a:ext uri="{FF2B5EF4-FFF2-40B4-BE49-F238E27FC236}">
                <a16:creationId xmlns:a16="http://schemas.microsoft.com/office/drawing/2014/main" id="{A182538B-A137-4B37-A792-92129B13EAE9}"/>
              </a:ext>
            </a:extLst>
          </p:cNvPr>
          <p:cNvPicPr>
            <a:picLocks noChangeAspect="1"/>
          </p:cNvPicPr>
          <p:nvPr/>
        </p:nvPicPr>
        <p:blipFill>
          <a:blip r:embed="rId5">
            <a:extLst>
              <a:ext uri="{28A0092B-C50C-407E-A947-70E740481C1C}">
                <a14:useLocalDpi xmlns:a14="http://schemas.microsoft.com/office/drawing/2010/main" val="0"/>
              </a:ext>
            </a:extLst>
          </a:blip>
          <a:srcRect b="4257"/>
          <a:stretch>
            <a:fillRect/>
          </a:stretch>
        </p:blipFill>
        <p:spPr bwMode="auto">
          <a:xfrm>
            <a:off x="4035426" y="3962400"/>
            <a:ext cx="6327775"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00E82B42-0A7B-41F6-A2BD-09A815270C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055721886"/>
      </p:ext>
    </p:extLst>
  </p:cSld>
  <p:clrMapOvr>
    <a:masterClrMapping/>
  </p:clrMapOvr>
  <mc:AlternateContent xmlns:mc="http://schemas.openxmlformats.org/markup-compatibility/2006">
    <mc:Choice xmlns:p14="http://schemas.microsoft.com/office/powerpoint/2010/main" Requires="p14">
      <p:transition spd="slow" p14:dur="2000" advTm="65135"/>
    </mc:Choice>
    <mc:Fallback>
      <p:transition spd="slow" advTm="65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FE299BE-1857-40E7-ACF7-33354E4D1C47}"/>
              </a:ext>
            </a:extLst>
          </p:cNvPr>
          <p:cNvSpPr>
            <a:spLocks noGrp="1"/>
          </p:cNvSpPr>
          <p:nvPr>
            <p:ph type="title"/>
          </p:nvPr>
        </p:nvSpPr>
        <p:spPr/>
        <p:txBody>
          <a:bodyPr/>
          <a:lstStyle/>
          <a:p>
            <a:r>
              <a:rPr lang="en-US" altLang="en-US"/>
              <a:t>Vertical Structure of the Atmosphere</a:t>
            </a:r>
          </a:p>
        </p:txBody>
      </p:sp>
      <p:sp>
        <p:nvSpPr>
          <p:cNvPr id="17411" name="Content Placeholder 2">
            <a:extLst>
              <a:ext uri="{FF2B5EF4-FFF2-40B4-BE49-F238E27FC236}">
                <a16:creationId xmlns:a16="http://schemas.microsoft.com/office/drawing/2014/main" id="{BDADF558-C7AB-4280-8FDD-E806460BDF63}"/>
              </a:ext>
            </a:extLst>
          </p:cNvPr>
          <p:cNvSpPr>
            <a:spLocks noGrp="1"/>
          </p:cNvSpPr>
          <p:nvPr>
            <p:ph idx="1"/>
          </p:nvPr>
        </p:nvSpPr>
        <p:spPr>
          <a:xfrm>
            <a:off x="964286" y="1385887"/>
            <a:ext cx="5029200" cy="5106988"/>
          </a:xfrm>
        </p:spPr>
        <p:txBody>
          <a:bodyPr/>
          <a:lstStyle/>
          <a:p>
            <a:pPr eaLnBrk="1" hangingPunct="1"/>
            <a:r>
              <a:rPr lang="en-US" altLang="en-US" dirty="0">
                <a:ea typeface="ヒラギノ角ゴ Pro W3" charset="-128"/>
              </a:rPr>
              <a:t>Thermal layers</a:t>
            </a:r>
          </a:p>
          <a:p>
            <a:pPr lvl="1" eaLnBrk="1" hangingPunct="1"/>
            <a:r>
              <a:rPr lang="en-US" altLang="en-US" dirty="0"/>
              <a:t>Troposphere – lowest 10–15 km of atmosphere; most weather occurs here</a:t>
            </a:r>
          </a:p>
          <a:p>
            <a:pPr lvl="1" eaLnBrk="1" hangingPunct="1"/>
            <a:r>
              <a:rPr lang="en-US" altLang="en-US" dirty="0"/>
              <a:t>Stratosphere – stagnant air</a:t>
            </a:r>
          </a:p>
          <a:p>
            <a:pPr lvl="1" eaLnBrk="1" hangingPunct="1"/>
            <a:r>
              <a:rPr lang="en-US" altLang="en-US" dirty="0"/>
              <a:t>Mesosphere – middle of atmosphere</a:t>
            </a:r>
          </a:p>
          <a:p>
            <a:pPr lvl="1" eaLnBrk="1" hangingPunct="1"/>
            <a:r>
              <a:rPr lang="en-US" altLang="en-US" dirty="0"/>
              <a:t>Thermosphere – </a:t>
            </a:r>
            <a:r>
              <a:rPr lang="ja-JP" altLang="en-US" dirty="0"/>
              <a:t>“</a:t>
            </a:r>
            <a:r>
              <a:rPr lang="en-US" altLang="ja-JP" dirty="0"/>
              <a:t>heat</a:t>
            </a:r>
            <a:r>
              <a:rPr lang="ja-JP" altLang="en-US" dirty="0"/>
              <a:t>”</a:t>
            </a:r>
            <a:endParaRPr lang="en-US" altLang="ja-JP" dirty="0"/>
          </a:p>
          <a:p>
            <a:pPr lvl="1" eaLnBrk="1" hangingPunct="1"/>
            <a:r>
              <a:rPr lang="en-US" altLang="en-US" dirty="0"/>
              <a:t>Exosphere – transitions into interplanetary space</a:t>
            </a:r>
          </a:p>
          <a:p>
            <a:endParaRPr lang="en-US" altLang="en-US" dirty="0">
              <a:ea typeface="ヒラギノ角ゴ Pro W3" charset="-128"/>
            </a:endParaRPr>
          </a:p>
        </p:txBody>
      </p:sp>
      <p:pic>
        <p:nvPicPr>
          <p:cNvPr id="17412" name="Picture 5" descr="MPG_11e_Figure_03_05_L.jpg">
            <a:extLst>
              <a:ext uri="{FF2B5EF4-FFF2-40B4-BE49-F238E27FC236}">
                <a16:creationId xmlns:a16="http://schemas.microsoft.com/office/drawing/2014/main" id="{6CA46E47-969C-4C35-8834-FA937AA764D3}"/>
              </a:ext>
            </a:extLst>
          </p:cNvPr>
          <p:cNvPicPr>
            <a:picLocks noChangeAspect="1"/>
          </p:cNvPicPr>
          <p:nvPr/>
        </p:nvPicPr>
        <p:blipFill>
          <a:blip r:embed="rId5">
            <a:extLst>
              <a:ext uri="{28A0092B-C50C-407E-A947-70E740481C1C}">
                <a14:useLocalDpi xmlns:a14="http://schemas.microsoft.com/office/drawing/2010/main" val="0"/>
              </a:ext>
            </a:extLst>
          </a:blip>
          <a:srcRect b="2631"/>
          <a:stretch>
            <a:fillRect/>
          </a:stretch>
        </p:blipFill>
        <p:spPr bwMode="auto">
          <a:xfrm>
            <a:off x="7408942" y="1327196"/>
            <a:ext cx="3276600"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18735681-342D-4C5A-ABAB-C3F0C8AD89B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2266155367"/>
      </p:ext>
    </p:extLst>
  </p:cSld>
  <p:clrMapOvr>
    <a:masterClrMapping/>
  </p:clrMapOvr>
  <mc:AlternateContent xmlns:mc="http://schemas.openxmlformats.org/markup-compatibility/2006">
    <mc:Choice xmlns:p14="http://schemas.microsoft.com/office/powerpoint/2010/main" Requires="p14">
      <p:transition spd="slow" p14:dur="2000" advTm="97441"/>
    </mc:Choice>
    <mc:Fallback>
      <p:transition spd="slow" advTm="97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descr="MPG_11e_Figure_03_07_L">
            <a:extLst>
              <a:ext uri="{FF2B5EF4-FFF2-40B4-BE49-F238E27FC236}">
                <a16:creationId xmlns:a16="http://schemas.microsoft.com/office/drawing/2014/main" id="{AA551226-B782-42C5-BEA9-9678FA3335F2}"/>
              </a:ext>
            </a:extLst>
          </p:cNvPr>
          <p:cNvPicPr>
            <a:picLocks noChangeAspect="1" noChangeArrowheads="1"/>
          </p:cNvPicPr>
          <p:nvPr/>
        </p:nvPicPr>
        <p:blipFill>
          <a:blip r:embed="rId5"/>
          <a:srcRect/>
          <a:stretch>
            <a:fillRect/>
          </a:stretch>
        </p:blipFill>
        <p:spPr bwMode="auto">
          <a:xfrm>
            <a:off x="1905000" y="76200"/>
            <a:ext cx="856615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435" name="TextBox 1">
            <a:extLst>
              <a:ext uri="{FF2B5EF4-FFF2-40B4-BE49-F238E27FC236}">
                <a16:creationId xmlns:a16="http://schemas.microsoft.com/office/drawing/2014/main" id="{71348BD6-05F3-44EA-81DF-CF5D5D001C25}"/>
              </a:ext>
            </a:extLst>
          </p:cNvPr>
          <p:cNvSpPr txBox="1">
            <a:spLocks noChangeArrowheads="1"/>
          </p:cNvSpPr>
          <p:nvPr/>
        </p:nvSpPr>
        <p:spPr bwMode="auto">
          <a:xfrm>
            <a:off x="5248275" y="209551"/>
            <a:ext cx="187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a:t>Air Pressure</a:t>
            </a:r>
          </a:p>
        </p:txBody>
      </p:sp>
      <p:pic>
        <p:nvPicPr>
          <p:cNvPr id="2" name="Video 1">
            <a:hlinkClick r:id="" action="ppaction://media"/>
            <a:extLst>
              <a:ext uri="{FF2B5EF4-FFF2-40B4-BE49-F238E27FC236}">
                <a16:creationId xmlns:a16="http://schemas.microsoft.com/office/drawing/2014/main" id="{EC89B22C-B53B-40E2-A39A-6D77CA550A4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074155254"/>
      </p:ext>
    </p:extLst>
  </p:cSld>
  <p:clrMapOvr>
    <a:masterClrMapping/>
  </p:clrMapOvr>
  <mc:AlternateContent xmlns:mc="http://schemas.openxmlformats.org/markup-compatibility/2006">
    <mc:Choice xmlns:p14="http://schemas.microsoft.com/office/powerpoint/2010/main" Requires="p14">
      <p:transition spd="slow" p14:dur="2000" advTm="77322"/>
    </mc:Choice>
    <mc:Fallback>
      <p:transition spd="slow" advTm="77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643FAF6-FFF1-4D70-B0A2-070835639DBE}"/>
              </a:ext>
            </a:extLst>
          </p:cNvPr>
          <p:cNvSpPr>
            <a:spLocks noGrp="1"/>
          </p:cNvSpPr>
          <p:nvPr>
            <p:ph type="title"/>
          </p:nvPr>
        </p:nvSpPr>
        <p:spPr/>
        <p:txBody>
          <a:bodyPr/>
          <a:lstStyle/>
          <a:p>
            <a:r>
              <a:rPr lang="en-US" altLang="en-US"/>
              <a:t>Natural Formation of Ozone</a:t>
            </a:r>
          </a:p>
        </p:txBody>
      </p:sp>
      <p:pic>
        <p:nvPicPr>
          <p:cNvPr id="5" name="Picture 3" descr="MPG_11e_Figure_03_11_L">
            <a:extLst>
              <a:ext uri="{FF2B5EF4-FFF2-40B4-BE49-F238E27FC236}">
                <a16:creationId xmlns:a16="http://schemas.microsoft.com/office/drawing/2014/main" id="{3838F03B-42B3-4CFA-992C-73BCCA432CDB}"/>
              </a:ext>
            </a:extLst>
          </p:cNvPr>
          <p:cNvPicPr>
            <a:picLocks noGrp="1" noChangeAspect="1" noChangeArrowheads="1"/>
          </p:cNvPicPr>
          <p:nvPr>
            <p:ph idx="1"/>
          </p:nvPr>
        </p:nvPicPr>
        <p:blipFill>
          <a:blip r:embed="rId4"/>
          <a:srcRect/>
          <a:stretch>
            <a:fillRect/>
          </a:stretch>
        </p:blipFill>
        <p:spPr>
          <a:xfrm>
            <a:off x="1889125" y="1417639"/>
            <a:ext cx="8229600" cy="45545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 name="Video 1">
            <a:hlinkClick r:id="" action="ppaction://media"/>
            <a:extLst>
              <a:ext uri="{FF2B5EF4-FFF2-40B4-BE49-F238E27FC236}">
                <a16:creationId xmlns:a16="http://schemas.microsoft.com/office/drawing/2014/main" id="{CC6389B6-A195-49DC-B29E-E99B9F6A580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933961231"/>
      </p:ext>
    </p:extLst>
  </p:cSld>
  <p:clrMapOvr>
    <a:masterClrMapping/>
  </p:clrMapOvr>
  <mc:AlternateContent xmlns:mc="http://schemas.openxmlformats.org/markup-compatibility/2006">
    <mc:Choice xmlns:p14="http://schemas.microsoft.com/office/powerpoint/2010/main" Requires="p14">
      <p:transition spd="slow" p14:dur="2000" advTm="80660"/>
    </mc:Choice>
    <mc:Fallback>
      <p:transition spd="slow" advTm="80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5A1D4176-E460-41C1-940D-8D91609EBE7E}"/>
              </a:ext>
            </a:extLst>
          </p:cNvPr>
          <p:cNvSpPr>
            <a:spLocks noGrp="1"/>
          </p:cNvSpPr>
          <p:nvPr>
            <p:ph type="title"/>
          </p:nvPr>
        </p:nvSpPr>
        <p:spPr>
          <a:xfrm>
            <a:off x="1524000" y="0"/>
            <a:ext cx="9144000" cy="584200"/>
          </a:xfrm>
        </p:spPr>
        <p:txBody>
          <a:bodyPr>
            <a:normAutofit fontScale="90000"/>
          </a:bodyPr>
          <a:lstStyle/>
          <a:p>
            <a:r>
              <a:rPr lang="en-US" altLang="en-US"/>
              <a:t>Human-Induced Atmospheric Change</a:t>
            </a:r>
          </a:p>
        </p:txBody>
      </p:sp>
      <p:sp>
        <p:nvSpPr>
          <p:cNvPr id="22531" name="Content Placeholder 2">
            <a:extLst>
              <a:ext uri="{FF2B5EF4-FFF2-40B4-BE49-F238E27FC236}">
                <a16:creationId xmlns:a16="http://schemas.microsoft.com/office/drawing/2014/main" id="{33368DC7-B2BE-4F14-AEE6-6FD17942449A}"/>
              </a:ext>
            </a:extLst>
          </p:cNvPr>
          <p:cNvSpPr>
            <a:spLocks noGrp="1"/>
          </p:cNvSpPr>
          <p:nvPr>
            <p:ph idx="1"/>
          </p:nvPr>
        </p:nvSpPr>
        <p:spPr>
          <a:xfrm>
            <a:off x="1889126" y="1141414"/>
            <a:ext cx="4435475" cy="5106987"/>
          </a:xfrm>
        </p:spPr>
        <p:txBody>
          <a:bodyPr/>
          <a:lstStyle/>
          <a:p>
            <a:pPr eaLnBrk="1" hangingPunct="1"/>
            <a:r>
              <a:rPr lang="en-US" altLang="en-US">
                <a:ea typeface="ヒラギノ角ゴ Pro W3" charset="-128"/>
              </a:rPr>
              <a:t>Introduction of impurities into the atmosphere at rapid pace</a:t>
            </a:r>
          </a:p>
          <a:p>
            <a:pPr eaLnBrk="1" hangingPunct="1"/>
            <a:r>
              <a:rPr lang="en-US" altLang="en-US">
                <a:ea typeface="ヒラギノ角ゴ Pro W3" charset="-128"/>
              </a:rPr>
              <a:t>Received international attention in recent years</a:t>
            </a:r>
          </a:p>
          <a:p>
            <a:pPr eaLnBrk="1" hangingPunct="1"/>
            <a:r>
              <a:rPr lang="en-US" altLang="en-US">
                <a:ea typeface="ヒラギノ角ゴ Pro W3" charset="-128"/>
              </a:rPr>
              <a:t>Example is the reduction of ozone by CFCs</a:t>
            </a:r>
          </a:p>
          <a:p>
            <a:endParaRPr lang="en-US" altLang="en-US">
              <a:ea typeface="ヒラギノ角ゴ Pro W3" charset="-128"/>
            </a:endParaRPr>
          </a:p>
        </p:txBody>
      </p:sp>
      <p:pic>
        <p:nvPicPr>
          <p:cNvPr id="22532" name="Picture 5" descr="MPG_11e_Figure_03_12_L.jpg">
            <a:extLst>
              <a:ext uri="{FF2B5EF4-FFF2-40B4-BE49-F238E27FC236}">
                <a16:creationId xmlns:a16="http://schemas.microsoft.com/office/drawing/2014/main" id="{3176196B-7422-4010-8DBE-AB9414585F77}"/>
              </a:ext>
            </a:extLst>
          </p:cNvPr>
          <p:cNvPicPr>
            <a:picLocks noChangeAspect="1"/>
          </p:cNvPicPr>
          <p:nvPr/>
        </p:nvPicPr>
        <p:blipFill>
          <a:blip r:embed="rId5">
            <a:extLst>
              <a:ext uri="{28A0092B-C50C-407E-A947-70E740481C1C}">
                <a14:useLocalDpi xmlns:a14="http://schemas.microsoft.com/office/drawing/2010/main" val="0"/>
              </a:ext>
            </a:extLst>
          </a:blip>
          <a:srcRect b="2737"/>
          <a:stretch>
            <a:fillRect/>
          </a:stretch>
        </p:blipFill>
        <p:spPr bwMode="auto">
          <a:xfrm>
            <a:off x="6629400" y="1309688"/>
            <a:ext cx="388620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1">
            <a:extLst>
              <a:ext uri="{FF2B5EF4-FFF2-40B4-BE49-F238E27FC236}">
                <a16:creationId xmlns:a16="http://schemas.microsoft.com/office/drawing/2014/main" id="{C635577A-2D31-42A4-ABD9-82A9A01CC83C}"/>
              </a:ext>
            </a:extLst>
          </p:cNvPr>
          <p:cNvSpPr txBox="1">
            <a:spLocks noChangeArrowheads="1"/>
          </p:cNvSpPr>
          <p:nvPr/>
        </p:nvSpPr>
        <p:spPr bwMode="auto">
          <a:xfrm>
            <a:off x="3352800" y="5791201"/>
            <a:ext cx="3913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742950" indent="-285750">
              <a:defRPr sz="2400">
                <a:solidFill>
                  <a:schemeClr val="tx1"/>
                </a:solidFill>
                <a:latin typeface="Arial" panose="020B0604020202020204" pitchFamily="34" charset="0"/>
                <a:ea typeface="ヒラギノ角ゴ Pro W3" charset="-128"/>
              </a:defRPr>
            </a:lvl2pPr>
            <a:lvl3pPr marL="1143000" indent="-228600">
              <a:defRPr sz="2400">
                <a:solidFill>
                  <a:schemeClr val="tx1"/>
                </a:solidFill>
                <a:latin typeface="Arial" panose="020B0604020202020204" pitchFamily="34" charset="0"/>
                <a:ea typeface="ヒラギノ角ゴ Pro W3" charset="-128"/>
              </a:defRPr>
            </a:lvl3pPr>
            <a:lvl4pPr marL="1600200" indent="-228600">
              <a:defRPr sz="2400">
                <a:solidFill>
                  <a:schemeClr val="tx1"/>
                </a:solidFill>
                <a:latin typeface="Arial" panose="020B0604020202020204" pitchFamily="34" charset="0"/>
                <a:ea typeface="ヒラギノ角ゴ Pro W3" charset="-128"/>
              </a:defRPr>
            </a:lvl4pPr>
            <a:lvl5pPr marL="2057400" indent="-228600">
              <a:defRPr sz="24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r>
              <a:rPr lang="en-US" altLang="en-US"/>
              <a:t>Page 63 Ozone Hole Video</a:t>
            </a:r>
          </a:p>
        </p:txBody>
      </p:sp>
      <p:pic>
        <p:nvPicPr>
          <p:cNvPr id="2" name="Video 1">
            <a:hlinkClick r:id="" action="ppaction://media"/>
            <a:extLst>
              <a:ext uri="{FF2B5EF4-FFF2-40B4-BE49-F238E27FC236}">
                <a16:creationId xmlns:a16="http://schemas.microsoft.com/office/drawing/2014/main" id="{9309E15B-7038-49BF-95A3-4A698C18710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395420976"/>
      </p:ext>
    </p:extLst>
  </p:cSld>
  <p:clrMapOvr>
    <a:masterClrMapping/>
  </p:clrMapOvr>
  <mc:AlternateContent xmlns:mc="http://schemas.openxmlformats.org/markup-compatibility/2006">
    <mc:Choice xmlns:p14="http://schemas.microsoft.com/office/powerpoint/2010/main" Requires="p14">
      <p:transition spd="slow" p14:dur="2000" advTm="110011"/>
    </mc:Choice>
    <mc:Fallback>
      <p:transition spd="slow" advTm="110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A064B85-6BBD-4ECB-897E-8BE8BD12BD7E}"/>
              </a:ext>
            </a:extLst>
          </p:cNvPr>
          <p:cNvSpPr>
            <a:spLocks noGrp="1"/>
          </p:cNvSpPr>
          <p:nvPr>
            <p:ph type="title"/>
          </p:nvPr>
        </p:nvSpPr>
        <p:spPr>
          <a:xfrm>
            <a:off x="838200" y="174351"/>
            <a:ext cx="10515600" cy="1325563"/>
          </a:xfrm>
        </p:spPr>
        <p:txBody>
          <a:bodyPr/>
          <a:lstStyle/>
          <a:p>
            <a:r>
              <a:rPr lang="en-US" altLang="en-US" dirty="0"/>
              <a:t>Human-Induced Atmospheric Change</a:t>
            </a:r>
          </a:p>
        </p:txBody>
      </p:sp>
      <p:sp>
        <p:nvSpPr>
          <p:cNvPr id="23555" name="Content Placeholder 2">
            <a:extLst>
              <a:ext uri="{FF2B5EF4-FFF2-40B4-BE49-F238E27FC236}">
                <a16:creationId xmlns:a16="http://schemas.microsoft.com/office/drawing/2014/main" id="{891C8D6A-86DD-42E8-A502-7CE1B7526B88}"/>
              </a:ext>
            </a:extLst>
          </p:cNvPr>
          <p:cNvSpPr>
            <a:spLocks noGrp="1"/>
          </p:cNvSpPr>
          <p:nvPr>
            <p:ph idx="1"/>
          </p:nvPr>
        </p:nvSpPr>
        <p:spPr>
          <a:xfrm>
            <a:off x="1889126" y="1141414"/>
            <a:ext cx="4740275" cy="5106987"/>
          </a:xfrm>
        </p:spPr>
        <p:txBody>
          <a:bodyPr/>
          <a:lstStyle/>
          <a:p>
            <a:r>
              <a:rPr lang="en-US" altLang="en-US" dirty="0">
                <a:ea typeface="ヒラギノ角ゴ Pro W3" charset="-128"/>
              </a:rPr>
              <a:t>The ozone hole</a:t>
            </a:r>
          </a:p>
          <a:p>
            <a:pPr lvl="1"/>
            <a:r>
              <a:rPr lang="en-US" altLang="en-US" dirty="0"/>
              <a:t>Release of CFCs resulted in a significant loss of stratospheric ozone, depicted as a </a:t>
            </a:r>
            <a:r>
              <a:rPr lang="ja-JP" altLang="en-US" dirty="0"/>
              <a:t>“</a:t>
            </a:r>
            <a:r>
              <a:rPr lang="en-US" altLang="ja-JP" dirty="0"/>
              <a:t>hole</a:t>
            </a:r>
            <a:r>
              <a:rPr lang="ja-JP" altLang="en-US" dirty="0"/>
              <a:t>”</a:t>
            </a:r>
            <a:endParaRPr lang="en-US" altLang="ja-JP" dirty="0"/>
          </a:p>
          <a:p>
            <a:pPr lvl="1"/>
            <a:r>
              <a:rPr lang="en-US" altLang="en-US" dirty="0"/>
              <a:t>Ozone loss tends to group near the Antarctic Polar vortex, so hole is most pronounced there</a:t>
            </a:r>
          </a:p>
          <a:p>
            <a:pPr lvl="1"/>
            <a:r>
              <a:rPr lang="en-US" altLang="en-US" dirty="0"/>
              <a:t>Resultant UV intensity increased in affected regions</a:t>
            </a:r>
          </a:p>
          <a:p>
            <a:pPr lvl="1"/>
            <a:r>
              <a:rPr lang="en-US" altLang="en-US" dirty="0"/>
              <a:t>Montreal Protocol</a:t>
            </a:r>
          </a:p>
          <a:p>
            <a:pPr lvl="1"/>
            <a:endParaRPr lang="en-US" altLang="en-US" dirty="0"/>
          </a:p>
        </p:txBody>
      </p:sp>
      <p:pic>
        <p:nvPicPr>
          <p:cNvPr id="23556" name="Picture 5" descr="MPG_11e_Figure_03_13_L.jpg">
            <a:extLst>
              <a:ext uri="{FF2B5EF4-FFF2-40B4-BE49-F238E27FC236}">
                <a16:creationId xmlns:a16="http://schemas.microsoft.com/office/drawing/2014/main" id="{9702280B-9526-4489-8A60-EB18D1A3F141}"/>
              </a:ext>
            </a:extLst>
          </p:cNvPr>
          <p:cNvPicPr>
            <a:picLocks noChangeAspect="1"/>
          </p:cNvPicPr>
          <p:nvPr/>
        </p:nvPicPr>
        <p:blipFill>
          <a:blip r:embed="rId5">
            <a:extLst>
              <a:ext uri="{28A0092B-C50C-407E-A947-70E740481C1C}">
                <a14:useLocalDpi xmlns:a14="http://schemas.microsoft.com/office/drawing/2010/main" val="0"/>
              </a:ext>
            </a:extLst>
          </a:blip>
          <a:srcRect b="3748"/>
          <a:stretch>
            <a:fillRect/>
          </a:stretch>
        </p:blipFill>
        <p:spPr bwMode="auto">
          <a:xfrm>
            <a:off x="6477000" y="2743200"/>
            <a:ext cx="39624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Video 1">
            <a:hlinkClick r:id="" action="ppaction://media"/>
            <a:extLst>
              <a:ext uri="{FF2B5EF4-FFF2-40B4-BE49-F238E27FC236}">
                <a16:creationId xmlns:a16="http://schemas.microsoft.com/office/drawing/2014/main" id="{2FD07D3E-6FF9-43BB-9AF2-471A4499F8D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947129809"/>
      </p:ext>
    </p:extLst>
  </p:cSld>
  <p:clrMapOvr>
    <a:masterClrMapping/>
  </p:clrMapOvr>
  <mc:AlternateContent xmlns:mc="http://schemas.openxmlformats.org/markup-compatibility/2006">
    <mc:Choice xmlns:p14="http://schemas.microsoft.com/office/powerpoint/2010/main" Requires="p14">
      <p:transition spd="slow" p14:dur="2000" advTm="132206"/>
    </mc:Choice>
    <mc:Fallback>
      <p:transition spd="slow" advTm="132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838</Words>
  <Application>Microsoft Office PowerPoint</Application>
  <PresentationFormat>Widescreen</PresentationFormat>
  <Paragraphs>128</Paragraphs>
  <Slides>18</Slides>
  <Notes>11</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MS PGothic</vt:lpstr>
      <vt:lpstr>Yu Gothic</vt:lpstr>
      <vt:lpstr>ヒラギノ角ゴ Pro W3</vt:lpstr>
      <vt:lpstr>Arial</vt:lpstr>
      <vt:lpstr>Calibri</vt:lpstr>
      <vt:lpstr>Calibri Light</vt:lpstr>
      <vt:lpstr>Office Theme</vt:lpstr>
      <vt:lpstr>Chapter 3-Introduction to the Atmosphere</vt:lpstr>
      <vt:lpstr>Size and Composition of the Atmosphere</vt:lpstr>
      <vt:lpstr>Composition of the Atmosphere</vt:lpstr>
      <vt:lpstr>Composition of the Atmosphere</vt:lpstr>
      <vt:lpstr>Vertical Structure of the Atmosphere</vt:lpstr>
      <vt:lpstr>PowerPoint Presentation</vt:lpstr>
      <vt:lpstr>Natural Formation of Ozone</vt:lpstr>
      <vt:lpstr>Human-Induced Atmospheric Change</vt:lpstr>
      <vt:lpstr>Human-Induced Atmospheric Change</vt:lpstr>
      <vt:lpstr>Inversion Layer</vt:lpstr>
      <vt:lpstr>Weather and Climate</vt:lpstr>
      <vt:lpstr>Weather and Climate</vt:lpstr>
      <vt:lpstr>Weather and Climate</vt:lpstr>
      <vt:lpstr>Weather and Climate</vt:lpstr>
      <vt:lpstr>Weather and Climate</vt:lpstr>
      <vt:lpstr>Weather and Climate</vt:lpstr>
      <vt:lpstr>Weather and Climate</vt:lpstr>
      <vt:lpstr>Consequences of Coriolis Effect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greg57</dc:creator>
  <cp:lastModifiedBy>greg57</cp:lastModifiedBy>
  <cp:revision>5</cp:revision>
  <dcterms:created xsi:type="dcterms:W3CDTF">2018-02-13T18:03:42Z</dcterms:created>
  <dcterms:modified xsi:type="dcterms:W3CDTF">2018-02-13T18:43:38Z</dcterms:modified>
</cp:coreProperties>
</file>